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70" r:id="rId11"/>
    <p:sldId id="265" r:id="rId12"/>
    <p:sldId id="266" r:id="rId13"/>
    <p:sldId id="267" r:id="rId14"/>
    <p:sldId id="268" r:id="rId15"/>
    <p:sldId id="271" r:id="rId16"/>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46675" autoAdjust="0"/>
  </p:normalViewPr>
  <p:slideViewPr>
    <p:cSldViewPr>
      <p:cViewPr varScale="1">
        <p:scale>
          <a:sx n="36" d="100"/>
          <a:sy n="36" d="100"/>
        </p:scale>
        <p:origin x="-2304" y="-8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Miro\Desktop\tablic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hr-HR"/>
  <c:chart>
    <c:view3D>
      <c:rAngAx val="1"/>
    </c:view3D>
    <c:plotArea>
      <c:layout/>
      <c:bar3DChart>
        <c:barDir val="col"/>
        <c:grouping val="clustered"/>
        <c:ser>
          <c:idx val="0"/>
          <c:order val="0"/>
          <c:cat>
            <c:multiLvlStrRef>
              <c:f>Sheet2!$A$2:$C$9</c:f>
              <c:multiLvlStrCache>
                <c:ptCount val="8"/>
                <c:lvl>
                  <c:pt idx="0">
                    <c:v>0.1</c:v>
                  </c:pt>
                  <c:pt idx="1">
                    <c:v>0.6</c:v>
                  </c:pt>
                  <c:pt idx="2">
                    <c:v>0.1</c:v>
                  </c:pt>
                  <c:pt idx="3">
                    <c:v>0.6</c:v>
                  </c:pt>
                  <c:pt idx="4">
                    <c:v>0.1</c:v>
                  </c:pt>
                  <c:pt idx="5">
                    <c:v>0.6</c:v>
                  </c:pt>
                  <c:pt idx="6">
                    <c:v>0.1</c:v>
                  </c:pt>
                  <c:pt idx="7">
                    <c:v>0.6</c:v>
                  </c:pt>
                </c:lvl>
                <c:lvl>
                  <c:pt idx="0">
                    <c:v>10</c:v>
                  </c:pt>
                  <c:pt idx="1">
                    <c:v>10</c:v>
                  </c:pt>
                  <c:pt idx="2">
                    <c:v>200</c:v>
                  </c:pt>
                  <c:pt idx="3">
                    <c:v>200</c:v>
                  </c:pt>
                  <c:pt idx="4">
                    <c:v>10</c:v>
                  </c:pt>
                  <c:pt idx="5">
                    <c:v>10</c:v>
                  </c:pt>
                  <c:pt idx="6">
                    <c:v>200</c:v>
                  </c:pt>
                  <c:pt idx="7">
                    <c:v>200</c:v>
                  </c:pt>
                </c:lvl>
                <c:lvl>
                  <c:pt idx="0">
                    <c:v>30</c:v>
                  </c:pt>
                  <c:pt idx="1">
                    <c:v>30</c:v>
                  </c:pt>
                  <c:pt idx="2">
                    <c:v>30</c:v>
                  </c:pt>
                  <c:pt idx="3">
                    <c:v>30</c:v>
                  </c:pt>
                  <c:pt idx="4">
                    <c:v>200</c:v>
                  </c:pt>
                  <c:pt idx="5">
                    <c:v>200</c:v>
                  </c:pt>
                  <c:pt idx="6">
                    <c:v>200</c:v>
                  </c:pt>
                  <c:pt idx="7">
                    <c:v>200</c:v>
                  </c:pt>
                </c:lvl>
              </c:multiLvlStrCache>
            </c:multiLvlStrRef>
          </c:cat>
          <c:val>
            <c:numRef>
              <c:f>Sheet2!$D$2:$D$9</c:f>
              <c:numCache>
                <c:formatCode>General</c:formatCode>
                <c:ptCount val="8"/>
                <c:pt idx="0">
                  <c:v>8.43</c:v>
                </c:pt>
                <c:pt idx="1">
                  <c:v>7.98</c:v>
                </c:pt>
                <c:pt idx="2">
                  <c:v>8.56</c:v>
                </c:pt>
                <c:pt idx="3">
                  <c:v>6.8199999999999985</c:v>
                </c:pt>
                <c:pt idx="4">
                  <c:v>5.8199999999999985</c:v>
                </c:pt>
                <c:pt idx="5">
                  <c:v>5.44</c:v>
                </c:pt>
                <c:pt idx="6">
                  <c:v>5.38</c:v>
                </c:pt>
                <c:pt idx="7">
                  <c:v>5.59</c:v>
                </c:pt>
              </c:numCache>
            </c:numRef>
          </c:val>
        </c:ser>
        <c:shape val="box"/>
        <c:axId val="63091840"/>
        <c:axId val="63717760"/>
        <c:axId val="0"/>
      </c:bar3DChart>
      <c:catAx>
        <c:axId val="63091840"/>
        <c:scaling>
          <c:orientation val="minMax"/>
        </c:scaling>
        <c:axPos val="b"/>
        <c:tickLblPos val="nextTo"/>
        <c:crossAx val="63717760"/>
        <c:crosses val="autoZero"/>
        <c:auto val="1"/>
        <c:lblAlgn val="ctr"/>
        <c:lblOffset val="100"/>
      </c:catAx>
      <c:valAx>
        <c:axId val="63717760"/>
        <c:scaling>
          <c:orientation val="minMax"/>
        </c:scaling>
        <c:axPos val="l"/>
        <c:majorGridlines/>
        <c:numFmt formatCode="General" sourceLinked="1"/>
        <c:tickLblPos val="nextTo"/>
        <c:crossAx val="63091840"/>
        <c:crosses val="autoZero"/>
        <c:crossBetween val="between"/>
      </c:valAx>
    </c:plotArea>
    <c:plotVisOnly val="1"/>
  </c:chart>
  <c:txPr>
    <a:bodyPr/>
    <a:lstStyle/>
    <a:p>
      <a:pPr>
        <a:defRPr sz="1600" b="1"/>
      </a:pPr>
      <a:endParaRPr lang="sr-Latn-C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25C2C-847A-4AF6-A0CF-D981C8F1E2AC}" type="datetimeFigureOut">
              <a:rPr lang="sr-Latn-CS" smtClean="0"/>
              <a:pPr/>
              <a:t>9.6.2009</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C5455F-AFDA-4EE7-80E9-97399C9A824F}" type="slidenum">
              <a:rPr lang="hr-HR" smtClean="0"/>
              <a:pPr/>
              <a:t>‹#›</a:t>
            </a:fld>
            <a:endParaRPr lang="hr-H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8EC5455F-AFDA-4EE7-80E9-97399C9A824F}" type="slidenum">
              <a:rPr lang="hr-HR" smtClean="0"/>
              <a:pPr/>
              <a:t>1</a:t>
            </a:fld>
            <a:endParaRPr lang="hr-H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smtClean="0"/>
          </a:p>
        </p:txBody>
      </p:sp>
      <p:sp>
        <p:nvSpPr>
          <p:cNvPr id="4" name="Slide Number Placeholder 3"/>
          <p:cNvSpPr>
            <a:spLocks noGrp="1"/>
          </p:cNvSpPr>
          <p:nvPr>
            <p:ph type="sldNum" sz="quarter" idx="10"/>
          </p:nvPr>
        </p:nvSpPr>
        <p:spPr/>
        <p:txBody>
          <a:bodyPr/>
          <a:lstStyle/>
          <a:p>
            <a:fld id="{8EC5455F-AFDA-4EE7-80E9-97399C9A824F}" type="slidenum">
              <a:rPr lang="hr-HR" smtClean="0"/>
              <a:pPr/>
              <a:t>2</a:t>
            </a:fld>
            <a:endParaRPr lang="hr-H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8EC5455F-AFDA-4EE7-80E9-97399C9A824F}" type="slidenum">
              <a:rPr lang="hr-HR" smtClean="0"/>
              <a:pPr/>
              <a:t>4</a:t>
            </a:fld>
            <a:endParaRPr lang="hr-H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8EC5455F-AFDA-4EE7-80E9-97399C9A824F}" type="slidenum">
              <a:rPr lang="hr-HR" smtClean="0"/>
              <a:pPr/>
              <a:t>6</a:t>
            </a:fld>
            <a:endParaRPr lang="hr-H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r-HR" baseline="0" dirty="0" smtClean="0"/>
              <a:t>primjer rješenja… </a:t>
            </a:r>
          </a:p>
          <a:p>
            <a:r>
              <a:rPr lang="hr-HR" baseline="0" dirty="0" smtClean="0"/>
              <a:t>da je funkcija 0, letjelica bi slobodno pala na površinu mjeseca</a:t>
            </a:r>
            <a:endParaRPr lang="hr-HR" dirty="0"/>
          </a:p>
        </p:txBody>
      </p:sp>
      <p:sp>
        <p:nvSpPr>
          <p:cNvPr id="4" name="Slide Number Placeholder 3"/>
          <p:cNvSpPr>
            <a:spLocks noGrp="1"/>
          </p:cNvSpPr>
          <p:nvPr>
            <p:ph type="sldNum" sz="quarter" idx="10"/>
          </p:nvPr>
        </p:nvSpPr>
        <p:spPr/>
        <p:txBody>
          <a:bodyPr/>
          <a:lstStyle/>
          <a:p>
            <a:fld id="{8EC5455F-AFDA-4EE7-80E9-97399C9A824F}" type="slidenum">
              <a:rPr lang="hr-HR" smtClean="0"/>
              <a:pPr/>
              <a:t>7</a:t>
            </a:fld>
            <a:endParaRPr lang="hr-H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8EC5455F-AFDA-4EE7-80E9-97399C9A824F}" type="slidenum">
              <a:rPr lang="hr-HR" smtClean="0"/>
              <a:pPr/>
              <a:t>9</a:t>
            </a:fld>
            <a:endParaRPr lang="hr-H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8EC5455F-AFDA-4EE7-80E9-97399C9A824F}" type="slidenum">
              <a:rPr lang="hr-HR" smtClean="0"/>
              <a:pPr/>
              <a:t>13</a:t>
            </a:fld>
            <a:endParaRPr lang="hr-H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D6F68E7-C237-472F-8147-515C4B6E52B5}" type="datetime1">
              <a:rPr lang="sr-Latn-CS" smtClean="0"/>
              <a:pPr/>
              <a:t>9.6.2009</a:t>
            </a:fld>
            <a:endParaRPr lang="hr-H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hr-HR"/>
          </a:p>
        </p:txBody>
      </p:sp>
      <p:sp>
        <p:nvSpPr>
          <p:cNvPr id="27" name="Slide Number Placeholder 26"/>
          <p:cNvSpPr>
            <a:spLocks noGrp="1"/>
          </p:cNvSpPr>
          <p:nvPr>
            <p:ph type="sldNum" sz="quarter" idx="12"/>
          </p:nvPr>
        </p:nvSpPr>
        <p:spPr>
          <a:xfrm>
            <a:off x="8001024" y="6407944"/>
            <a:ext cx="1012008" cy="365125"/>
          </a:xfrm>
        </p:spPr>
        <p:txBody>
          <a:bodyPr/>
          <a:lstStyle>
            <a:lvl1pPr>
              <a:defRPr>
                <a:solidFill>
                  <a:srgbClr val="FFFFFF"/>
                </a:solidFill>
              </a:defRPr>
            </a:lvl1pPr>
            <a:extLst/>
          </a:lstStyle>
          <a:p>
            <a:fld id="{333A217D-DFE6-469E-8083-37B2A562C9AF}" type="slidenum">
              <a:rPr lang="hr-HR" smtClean="0"/>
              <a:pPr/>
              <a:t>‹#›</a:t>
            </a:fld>
            <a:r>
              <a:rPr lang="en-US" dirty="0" smtClean="0"/>
              <a:t> </a:t>
            </a:r>
            <a:r>
              <a:rPr lang="en-US" dirty="0" err="1" smtClean="0"/>
              <a:t>od</a:t>
            </a:r>
            <a:r>
              <a:rPr lang="en-US" dirty="0" smtClean="0"/>
              <a:t> 16</a:t>
            </a:r>
            <a:endParaRPr lang="hr-H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D21CE4-D46B-4477-B2F6-E6DBA28DE377}" type="datetime1">
              <a:rPr lang="sr-Latn-CS" smtClean="0"/>
              <a:pPr/>
              <a:t>9.6.2009</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333A217D-DFE6-469E-8083-37B2A562C9AF}"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CBE1BE-FFAB-4FFC-A6CB-E32D8EF8CA2A}" type="datetime1">
              <a:rPr lang="sr-Latn-CS" smtClean="0"/>
              <a:pPr/>
              <a:t>9.6.2009</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333A217D-DFE6-469E-8083-37B2A562C9AF}"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fld id="{58ACE1D7-BC59-42ED-8873-655CDE5C9A72}" type="datetime1">
              <a:rPr lang="sr-Latn-CS" smtClean="0"/>
              <a:pPr/>
              <a:t>9.6.2009</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333A217D-DFE6-469E-8083-37B2A562C9AF}" type="slidenum">
              <a:rPr lang="hr-HR" smtClean="0"/>
              <a:pPr/>
              <a:t>‹#›</a:t>
            </a:fld>
            <a:endParaRPr lang="hr-H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
        <p:nvSpPr>
          <p:cNvPr id="8" name="TextBox 7"/>
          <p:cNvSpPr txBox="1"/>
          <p:nvPr userDrawn="1"/>
        </p:nvSpPr>
        <p:spPr>
          <a:xfrm>
            <a:off x="7572364" y="6357958"/>
            <a:ext cx="1571636" cy="323165"/>
          </a:xfrm>
          <a:prstGeom prst="rect">
            <a:avLst/>
          </a:prstGeom>
          <a:noFill/>
        </p:spPr>
        <p:txBody>
          <a:bodyPr wrap="square" rtlCol="0">
            <a:spAutoFit/>
          </a:bodyPr>
          <a:lstStyle/>
          <a:p>
            <a:r>
              <a:rPr lang="hr-HR" sz="1500" dirty="0" smtClean="0"/>
              <a:t>&lt;#&gt; od 16</a:t>
            </a:r>
            <a:endParaRPr lang="hr-HR" sz="15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292B3A2-9E49-4201-B021-36946020596D}" type="datetime1">
              <a:rPr lang="sr-Latn-CS" smtClean="0"/>
              <a:pPr/>
              <a:t>9.6.2009</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333A217D-DFE6-469E-8083-37B2A562C9AF}" type="slidenum">
              <a:rPr lang="hr-HR" smtClean="0"/>
              <a:pPr/>
              <a:t>‹#›</a:t>
            </a:fld>
            <a:endParaRPr lang="hr-H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4C6EC3-638D-4773-A093-63B61C6EE8BF}" type="datetime1">
              <a:rPr lang="sr-Latn-CS" smtClean="0"/>
              <a:pPr/>
              <a:t>9.6.2009</a:t>
            </a:fld>
            <a:endParaRPr lang="hr-HR"/>
          </a:p>
        </p:txBody>
      </p:sp>
      <p:sp>
        <p:nvSpPr>
          <p:cNvPr id="6" name="Footer Placeholder 5"/>
          <p:cNvSpPr>
            <a:spLocks noGrp="1"/>
          </p:cNvSpPr>
          <p:nvPr>
            <p:ph type="ftr" sz="quarter" idx="11"/>
          </p:nvPr>
        </p:nvSpPr>
        <p:spPr/>
        <p:txBody>
          <a:bodyPr/>
          <a:lstStyle>
            <a:extLst/>
          </a:lstStyle>
          <a:p>
            <a:endParaRPr lang="hr-HR"/>
          </a:p>
        </p:txBody>
      </p:sp>
      <p:sp>
        <p:nvSpPr>
          <p:cNvPr id="7" name="Slide Number Placeholder 6"/>
          <p:cNvSpPr>
            <a:spLocks noGrp="1"/>
          </p:cNvSpPr>
          <p:nvPr>
            <p:ph type="sldNum" sz="quarter" idx="12"/>
          </p:nvPr>
        </p:nvSpPr>
        <p:spPr/>
        <p:txBody>
          <a:bodyPr/>
          <a:lstStyle>
            <a:extLst/>
          </a:lstStyle>
          <a:p>
            <a:fld id="{333A217D-DFE6-469E-8083-37B2A562C9AF}" type="slidenum">
              <a:rPr lang="hr-HR" smtClean="0"/>
              <a:pPr/>
              <a:t>‹#›</a:t>
            </a:fld>
            <a:endParaRPr lang="hr-H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BA81C2F-F6AD-4B5A-BC1B-4C44EDBF4BEA}" type="datetime1">
              <a:rPr lang="sr-Latn-CS" smtClean="0"/>
              <a:pPr/>
              <a:t>9.6.2009</a:t>
            </a:fld>
            <a:endParaRPr lang="hr-HR"/>
          </a:p>
        </p:txBody>
      </p:sp>
      <p:sp>
        <p:nvSpPr>
          <p:cNvPr id="8" name="Footer Placeholder 7"/>
          <p:cNvSpPr>
            <a:spLocks noGrp="1"/>
          </p:cNvSpPr>
          <p:nvPr>
            <p:ph type="ftr" sz="quarter" idx="11"/>
          </p:nvPr>
        </p:nvSpPr>
        <p:spPr/>
        <p:txBody>
          <a:bodyPr/>
          <a:lstStyle>
            <a:extLst/>
          </a:lstStyle>
          <a:p>
            <a:endParaRPr lang="hr-HR"/>
          </a:p>
        </p:txBody>
      </p:sp>
      <p:sp>
        <p:nvSpPr>
          <p:cNvPr id="9" name="Slide Number Placeholder 8"/>
          <p:cNvSpPr>
            <a:spLocks noGrp="1"/>
          </p:cNvSpPr>
          <p:nvPr>
            <p:ph type="sldNum" sz="quarter" idx="12"/>
          </p:nvPr>
        </p:nvSpPr>
        <p:spPr/>
        <p:txBody>
          <a:bodyPr/>
          <a:lstStyle>
            <a:extLst/>
          </a:lstStyle>
          <a:p>
            <a:fld id="{333A217D-DFE6-469E-8083-37B2A562C9AF}" type="slidenum">
              <a:rPr lang="hr-HR" smtClean="0"/>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8F5B67F-BDBC-4308-BC9E-AFE0DA3E7DAE}" type="datetime1">
              <a:rPr lang="sr-Latn-CS" smtClean="0"/>
              <a:pPr/>
              <a:t>9.6.2009</a:t>
            </a:fld>
            <a:endParaRPr lang="hr-HR"/>
          </a:p>
        </p:txBody>
      </p:sp>
      <p:sp>
        <p:nvSpPr>
          <p:cNvPr id="4" name="Footer Placeholder 3"/>
          <p:cNvSpPr>
            <a:spLocks noGrp="1"/>
          </p:cNvSpPr>
          <p:nvPr>
            <p:ph type="ftr" sz="quarter" idx="11"/>
          </p:nvPr>
        </p:nvSpPr>
        <p:spPr/>
        <p:txBody>
          <a:bodyPr/>
          <a:lstStyle>
            <a:extLst/>
          </a:lstStyle>
          <a:p>
            <a:endParaRPr lang="hr-HR"/>
          </a:p>
        </p:txBody>
      </p:sp>
      <p:sp>
        <p:nvSpPr>
          <p:cNvPr id="5" name="Slide Number Placeholder 4"/>
          <p:cNvSpPr>
            <a:spLocks noGrp="1"/>
          </p:cNvSpPr>
          <p:nvPr>
            <p:ph type="sldNum" sz="quarter" idx="12"/>
          </p:nvPr>
        </p:nvSpPr>
        <p:spPr/>
        <p:txBody>
          <a:bodyPr/>
          <a:lstStyle>
            <a:extLst/>
          </a:lstStyle>
          <a:p>
            <a:fld id="{333A217D-DFE6-469E-8083-37B2A562C9AF}" type="slidenum">
              <a:rPr lang="hr-HR" smtClean="0"/>
              <a:pPr/>
              <a:t>‹#›</a:t>
            </a:fld>
            <a:endParaRPr lang="hr-H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21978DB-0686-473B-80A9-79E6E34B4D38}" type="datetime1">
              <a:rPr lang="sr-Latn-CS" smtClean="0"/>
              <a:pPr/>
              <a:t>9.6.2009</a:t>
            </a:fld>
            <a:endParaRPr lang="hr-HR"/>
          </a:p>
        </p:txBody>
      </p:sp>
      <p:sp>
        <p:nvSpPr>
          <p:cNvPr id="3" name="Footer Placeholder 2"/>
          <p:cNvSpPr>
            <a:spLocks noGrp="1"/>
          </p:cNvSpPr>
          <p:nvPr>
            <p:ph type="ftr" sz="quarter" idx="11"/>
          </p:nvPr>
        </p:nvSpPr>
        <p:spPr/>
        <p:txBody>
          <a:bodyPr/>
          <a:lstStyle>
            <a:extLst/>
          </a:lstStyle>
          <a:p>
            <a:endParaRPr lang="hr-HR"/>
          </a:p>
        </p:txBody>
      </p:sp>
      <p:sp>
        <p:nvSpPr>
          <p:cNvPr id="4" name="Slide Number Placeholder 3"/>
          <p:cNvSpPr>
            <a:spLocks noGrp="1"/>
          </p:cNvSpPr>
          <p:nvPr>
            <p:ph type="sldNum" sz="quarter" idx="12"/>
          </p:nvPr>
        </p:nvSpPr>
        <p:spPr/>
        <p:txBody>
          <a:bodyPr/>
          <a:lstStyle>
            <a:extLst/>
          </a:lstStyle>
          <a:p>
            <a:fld id="{333A217D-DFE6-469E-8083-37B2A562C9AF}" type="slidenum">
              <a:rPr lang="hr-HR" smtClean="0"/>
              <a:pPr/>
              <a:t>‹#›</a:t>
            </a:fld>
            <a:endParaRPr lang="hr-HR"/>
          </a:p>
        </p:txBody>
      </p:sp>
      <p:sp>
        <p:nvSpPr>
          <p:cNvPr id="5" name="TextBox 4"/>
          <p:cNvSpPr txBox="1"/>
          <p:nvPr userDrawn="1"/>
        </p:nvSpPr>
        <p:spPr>
          <a:xfrm>
            <a:off x="8001024" y="6534835"/>
            <a:ext cx="1142976" cy="323165"/>
          </a:xfrm>
          <a:prstGeom prst="rect">
            <a:avLst/>
          </a:prstGeom>
          <a:noFill/>
        </p:spPr>
        <p:txBody>
          <a:bodyPr wrap="square" rtlCol="0">
            <a:spAutoFit/>
          </a:bodyPr>
          <a:lstStyle/>
          <a:p>
            <a:fld id="{7FB26BFE-185C-4A0E-8ECD-7148FB45CDE0}" type="slidenum">
              <a:rPr lang="hr-HR" sz="1500" smtClean="0"/>
              <a:pPr/>
              <a:t>‹#›</a:t>
            </a:fld>
            <a:r>
              <a:rPr lang="hr-HR" sz="1500" dirty="0" smtClean="0"/>
              <a:t> </a:t>
            </a:r>
            <a:r>
              <a:rPr lang="hr-HR" sz="1500" smtClean="0"/>
              <a:t>od 15</a:t>
            </a:r>
            <a:endParaRPr lang="hr-HR" sz="15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EC11246-3CF3-490B-ACE6-7D8512526822}" type="datetime1">
              <a:rPr lang="sr-Latn-CS" smtClean="0"/>
              <a:pPr/>
              <a:t>9.6.2009</a:t>
            </a:fld>
            <a:endParaRPr lang="hr-HR"/>
          </a:p>
        </p:txBody>
      </p:sp>
      <p:sp>
        <p:nvSpPr>
          <p:cNvPr id="6" name="Footer Placeholder 5"/>
          <p:cNvSpPr>
            <a:spLocks noGrp="1"/>
          </p:cNvSpPr>
          <p:nvPr>
            <p:ph type="ftr" sz="quarter" idx="11"/>
          </p:nvPr>
        </p:nvSpPr>
        <p:spPr/>
        <p:txBody>
          <a:bodyPr/>
          <a:lstStyle>
            <a:extLst/>
          </a:lstStyle>
          <a:p>
            <a:endParaRPr lang="hr-HR"/>
          </a:p>
        </p:txBody>
      </p:sp>
      <p:sp>
        <p:nvSpPr>
          <p:cNvPr id="7" name="Slide Number Placeholder 6"/>
          <p:cNvSpPr>
            <a:spLocks noGrp="1"/>
          </p:cNvSpPr>
          <p:nvPr>
            <p:ph type="sldNum" sz="quarter" idx="12"/>
          </p:nvPr>
        </p:nvSpPr>
        <p:spPr/>
        <p:txBody>
          <a:bodyPr/>
          <a:lstStyle>
            <a:extLst/>
          </a:lstStyle>
          <a:p>
            <a:fld id="{333A217D-DFE6-469E-8083-37B2A562C9AF}" type="slidenum">
              <a:rPr lang="hr-HR" smtClean="0"/>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AF36163-BAF1-4EBE-AB2C-4B25E18A9CD4}" type="datetime1">
              <a:rPr lang="sr-Latn-CS" smtClean="0"/>
              <a:pPr/>
              <a:t>9.6.2009</a:t>
            </a:fld>
            <a:endParaRPr lang="hr-H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hr-H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33A217D-DFE6-469E-8083-37B2A562C9AF}" type="slidenum">
              <a:rPr lang="hr-HR" smtClean="0"/>
              <a:pPr/>
              <a:t>‹#›</a:t>
            </a:fld>
            <a:endParaRPr lang="hr-H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8CAA265-BC40-4AF9-ACDA-AC1CBCF04F6E}" type="datetime1">
              <a:rPr lang="sr-Latn-CS" smtClean="0"/>
              <a:pPr/>
              <a:t>9.6.2009</a:t>
            </a:fld>
            <a:endParaRPr lang="hr-H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hr-HR"/>
          </a:p>
        </p:txBody>
      </p:sp>
      <p:sp>
        <p:nvSpPr>
          <p:cNvPr id="18" name="Slide Number Placeholder 17"/>
          <p:cNvSpPr>
            <a:spLocks noGrp="1"/>
          </p:cNvSpPr>
          <p:nvPr>
            <p:ph type="sldNum" sz="quarter" idx="4"/>
          </p:nvPr>
        </p:nvSpPr>
        <p:spPr>
          <a:xfrm>
            <a:off x="8072462" y="6407944"/>
            <a:ext cx="940570" cy="365125"/>
          </a:xfrm>
          <a:prstGeom prst="rect">
            <a:avLst/>
          </a:prstGeom>
        </p:spPr>
        <p:txBody>
          <a:bodyPr vert="horz" anchor="b"/>
          <a:lstStyle>
            <a:lvl1pPr algn="r" eaLnBrk="1" latinLnBrk="0" hangingPunct="1">
              <a:defRPr kumimoji="0" sz="1000" b="0">
                <a:solidFill>
                  <a:schemeClr val="tx1"/>
                </a:solidFill>
              </a:defRPr>
            </a:lvl1pPr>
            <a:extLst/>
          </a:lstStyle>
          <a:p>
            <a:fld id="{333A217D-DFE6-469E-8083-37B2A562C9AF}" type="slidenum">
              <a:rPr lang="hr-HR" smtClean="0"/>
              <a:pPr/>
              <a:t>‹#›</a:t>
            </a:fld>
            <a:r>
              <a:rPr lang="en-US" dirty="0" smtClean="0"/>
              <a:t> </a:t>
            </a:r>
            <a:r>
              <a:rPr lang="en-US" dirty="0" err="1" smtClean="0"/>
              <a:t>od</a:t>
            </a:r>
            <a:r>
              <a:rPr lang="en-US" dirty="0" smtClean="0"/>
              <a:t> </a:t>
            </a:r>
            <a:r>
              <a:rPr lang="hr-HR" dirty="0" smtClean="0"/>
              <a:t>15</a:t>
            </a:r>
            <a:endParaRPr lang="hr-H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hr-HR" dirty="0" smtClean="0"/>
              <a:t>Spuštanje moonlandera upotrebom genetskog programiranja</a:t>
            </a:r>
            <a:endParaRPr lang="hr-HR" dirty="0"/>
          </a:p>
        </p:txBody>
      </p:sp>
      <p:sp>
        <p:nvSpPr>
          <p:cNvPr id="3" name="TextBox 2"/>
          <p:cNvSpPr txBox="1"/>
          <p:nvPr/>
        </p:nvSpPr>
        <p:spPr>
          <a:xfrm>
            <a:off x="4069920" y="4143380"/>
            <a:ext cx="4705134" cy="646331"/>
          </a:xfrm>
          <a:prstGeom prst="rect">
            <a:avLst/>
          </a:prstGeom>
          <a:noFill/>
        </p:spPr>
        <p:txBody>
          <a:bodyPr wrap="none" rtlCol="0">
            <a:spAutoFit/>
          </a:bodyPr>
          <a:lstStyle/>
          <a:p>
            <a:pPr algn="r"/>
            <a:r>
              <a:rPr lang="hr-HR" dirty="0" smtClean="0"/>
              <a:t>Krešimir Mišura</a:t>
            </a:r>
          </a:p>
          <a:p>
            <a:pPr algn="r"/>
            <a:r>
              <a:rPr lang="hr-HR" dirty="0" smtClean="0"/>
              <a:t>Voditelj: doc. Dr. Sc. Domagoj Jakobović</a:t>
            </a:r>
            <a:endParaRPr lang="hr-H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285852" y="714356"/>
          <a:ext cx="7643850" cy="458631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361916" y="571480"/>
            <a:ext cx="638316" cy="369332"/>
          </a:xfrm>
          <a:prstGeom prst="rect">
            <a:avLst/>
          </a:prstGeom>
          <a:noFill/>
        </p:spPr>
        <p:txBody>
          <a:bodyPr wrap="none" rtlCol="0">
            <a:spAutoFit/>
          </a:bodyPr>
          <a:lstStyle/>
          <a:p>
            <a:r>
              <a:rPr lang="en-US" dirty="0" smtClean="0"/>
              <a:t>m/s</a:t>
            </a:r>
            <a:endParaRPr lang="hr-HR" dirty="0"/>
          </a:p>
        </p:txBody>
      </p:sp>
      <p:sp>
        <p:nvSpPr>
          <p:cNvPr id="4" name="TextBox 3"/>
          <p:cNvSpPr txBox="1"/>
          <p:nvPr/>
        </p:nvSpPr>
        <p:spPr>
          <a:xfrm>
            <a:off x="0" y="3500438"/>
            <a:ext cx="1733167" cy="369332"/>
          </a:xfrm>
          <a:prstGeom prst="rect">
            <a:avLst/>
          </a:prstGeom>
          <a:noFill/>
        </p:spPr>
        <p:txBody>
          <a:bodyPr wrap="none" rtlCol="0">
            <a:spAutoFit/>
          </a:bodyPr>
          <a:lstStyle/>
          <a:p>
            <a:r>
              <a:rPr lang="en-US" dirty="0" err="1" smtClean="0"/>
              <a:t>Vjer</a:t>
            </a:r>
            <a:r>
              <a:rPr lang="en-US" dirty="0" smtClean="0"/>
              <a:t>. </a:t>
            </a:r>
            <a:r>
              <a:rPr lang="en-US" dirty="0" err="1" smtClean="0"/>
              <a:t>mutacije</a:t>
            </a:r>
            <a:endParaRPr lang="hr-HR" dirty="0"/>
          </a:p>
        </p:txBody>
      </p:sp>
      <p:sp>
        <p:nvSpPr>
          <p:cNvPr id="5" name="TextBox 4"/>
          <p:cNvSpPr txBox="1"/>
          <p:nvPr/>
        </p:nvSpPr>
        <p:spPr>
          <a:xfrm>
            <a:off x="0" y="4143380"/>
            <a:ext cx="1848583" cy="369332"/>
          </a:xfrm>
          <a:prstGeom prst="rect">
            <a:avLst/>
          </a:prstGeom>
          <a:noFill/>
        </p:spPr>
        <p:txBody>
          <a:bodyPr wrap="none" rtlCol="0">
            <a:spAutoFit/>
          </a:bodyPr>
          <a:lstStyle/>
          <a:p>
            <a:r>
              <a:rPr lang="en-US" dirty="0" err="1" smtClean="0"/>
              <a:t>Broj</a:t>
            </a:r>
            <a:r>
              <a:rPr lang="en-US" dirty="0" smtClean="0"/>
              <a:t> </a:t>
            </a:r>
            <a:r>
              <a:rPr lang="en-US" dirty="0" err="1" smtClean="0"/>
              <a:t>generacija</a:t>
            </a:r>
            <a:endParaRPr lang="hr-HR" dirty="0"/>
          </a:p>
        </p:txBody>
      </p:sp>
      <p:sp>
        <p:nvSpPr>
          <p:cNvPr id="6" name="TextBox 5"/>
          <p:cNvSpPr txBox="1"/>
          <p:nvPr/>
        </p:nvSpPr>
        <p:spPr>
          <a:xfrm>
            <a:off x="0" y="4786322"/>
            <a:ext cx="1845377" cy="369332"/>
          </a:xfrm>
          <a:prstGeom prst="rect">
            <a:avLst/>
          </a:prstGeom>
          <a:noFill/>
        </p:spPr>
        <p:txBody>
          <a:bodyPr wrap="none" rtlCol="0">
            <a:spAutoFit/>
          </a:bodyPr>
          <a:lstStyle/>
          <a:p>
            <a:r>
              <a:rPr lang="en-US" dirty="0" err="1" smtClean="0"/>
              <a:t>Veli</a:t>
            </a:r>
            <a:r>
              <a:rPr lang="hr-HR" dirty="0" smtClean="0"/>
              <a:t>čina popul.</a:t>
            </a:r>
            <a:endParaRPr lang="hr-H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57620" y="214290"/>
            <a:ext cx="1571636" cy="400110"/>
          </a:xfrm>
          <a:prstGeom prst="rect">
            <a:avLst/>
          </a:prstGeom>
          <a:noFill/>
        </p:spPr>
        <p:txBody>
          <a:bodyPr wrap="square" rtlCol="0">
            <a:spAutoFit/>
          </a:bodyPr>
          <a:lstStyle/>
          <a:p>
            <a:r>
              <a:rPr lang="hr-HR" sz="2000" dirty="0" smtClean="0"/>
              <a:t>REZULTATI</a:t>
            </a:r>
            <a:endParaRPr lang="hr-HR" sz="2000" dirty="0"/>
          </a:p>
        </p:txBody>
      </p:sp>
      <p:graphicFrame>
        <p:nvGraphicFramePr>
          <p:cNvPr id="6" name="Table 5"/>
          <p:cNvGraphicFramePr>
            <a:graphicFrameLocks noGrp="1"/>
          </p:cNvGraphicFramePr>
          <p:nvPr/>
        </p:nvGraphicFramePr>
        <p:xfrm>
          <a:off x="357158" y="1142984"/>
          <a:ext cx="8436662" cy="4064000"/>
        </p:xfrm>
        <a:graphic>
          <a:graphicData uri="http://schemas.openxmlformats.org/drawingml/2006/table">
            <a:tbl>
              <a:tblPr/>
              <a:tblGrid>
                <a:gridCol w="602554"/>
                <a:gridCol w="755910"/>
                <a:gridCol w="579596"/>
                <a:gridCol w="763710"/>
                <a:gridCol w="582531"/>
                <a:gridCol w="582531"/>
                <a:gridCol w="582531"/>
                <a:gridCol w="689086"/>
                <a:gridCol w="787723"/>
                <a:gridCol w="2510490"/>
              </a:tblGrid>
              <a:tr h="301037">
                <a:tc>
                  <a:txBody>
                    <a:bodyPr/>
                    <a:lstStyle/>
                    <a:p>
                      <a:pPr algn="ctr">
                        <a:lnSpc>
                          <a:spcPct val="115000"/>
                        </a:lnSpc>
                        <a:spcAft>
                          <a:spcPts val="0"/>
                        </a:spcAft>
                      </a:pPr>
                      <a:r>
                        <a:rPr lang="hr-HR" sz="1400" b="1" dirty="0">
                          <a:solidFill>
                            <a:srgbClr val="000000"/>
                          </a:solidFill>
                          <a:latin typeface="Arial"/>
                          <a:ea typeface="Times New Roman"/>
                          <a:cs typeface="Times New Roman"/>
                        </a:rPr>
                        <a:t>Pop.</a:t>
                      </a:r>
                      <a:endParaRPr lang="hr-HR" sz="1400" dirty="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gener.</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Mut.</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vrijeme</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max</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min</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avg</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stdev</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dirty="0">
                          <a:solidFill>
                            <a:srgbClr val="000000"/>
                          </a:solidFill>
                          <a:latin typeface="Arial"/>
                          <a:ea typeface="Times New Roman"/>
                          <a:cs typeface="Times New Roman"/>
                        </a:rPr>
                        <a:t>prosjek</a:t>
                      </a:r>
                      <a:endParaRPr lang="hr-HR" sz="1400" dirty="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jedinka</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rowSpan="3">
                  <a:txBody>
                    <a:bodyPr/>
                    <a:lstStyle/>
                    <a:p>
                      <a:pPr algn="ctr">
                        <a:lnSpc>
                          <a:spcPct val="115000"/>
                        </a:lnSpc>
                        <a:spcAft>
                          <a:spcPts val="0"/>
                        </a:spcAft>
                      </a:pPr>
                      <a:r>
                        <a:rPr lang="hr-HR" sz="1400">
                          <a:solidFill>
                            <a:srgbClr val="000000"/>
                          </a:solidFill>
                          <a:latin typeface="Arial"/>
                          <a:ea typeface="Times New Roman"/>
                          <a:cs typeface="Times New Roman"/>
                        </a:rPr>
                        <a:t>30</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10</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0.1</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10,59</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38,66</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7,92</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13,32</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4,19</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8,43</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/sin+vvcos+tt</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9,63</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36,55</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10,95</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13,39</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4,03</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/--vvsint-/tt/tt</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9,69</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38,09</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6,41</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13,01</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4,86</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/cossinv/+tv*vv</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2593">
                <a:tc rowSpan="3">
                  <a:txBody>
                    <a:bodyPr/>
                    <a:lstStyle/>
                    <a:p>
                      <a:pPr algn="ctr">
                        <a:lnSpc>
                          <a:spcPct val="115000"/>
                        </a:lnSpc>
                        <a:spcAft>
                          <a:spcPts val="0"/>
                        </a:spcAft>
                      </a:pPr>
                      <a:r>
                        <a:rPr lang="hr-HR" sz="1400">
                          <a:solidFill>
                            <a:srgbClr val="000000"/>
                          </a:solidFill>
                          <a:latin typeface="Arial"/>
                          <a:ea typeface="Times New Roman"/>
                          <a:cs typeface="Times New Roman"/>
                        </a:rPr>
                        <a:t>30</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dirty="0">
                          <a:solidFill>
                            <a:srgbClr val="000000"/>
                          </a:solidFill>
                          <a:latin typeface="Arial"/>
                          <a:ea typeface="Times New Roman"/>
                          <a:cs typeface="Times New Roman"/>
                        </a:rPr>
                        <a:t>10</a:t>
                      </a:r>
                      <a:endParaRPr lang="hr-HR" sz="1400" dirty="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0.6</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11,36</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39,43</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5,27</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12,48</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6,79</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dirty="0">
                          <a:solidFill>
                            <a:srgbClr val="000000"/>
                          </a:solidFill>
                          <a:latin typeface="Arial"/>
                          <a:ea typeface="Times New Roman"/>
                          <a:cs typeface="Times New Roman"/>
                        </a:rPr>
                        <a:t>7,98</a:t>
                      </a:r>
                      <a:endParaRPr lang="hr-HR" sz="1400" dirty="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*v-sinsincos/*/vtcosv+cosv+</a:t>
                      </a:r>
                      <a:endParaRPr lang="hr-HR" sz="1400">
                        <a:latin typeface="Calibri"/>
                        <a:ea typeface="Calibri"/>
                        <a:cs typeface="Times New Roman"/>
                      </a:endParaRPr>
                    </a:p>
                    <a:p>
                      <a:pPr algn="ctr">
                        <a:lnSpc>
                          <a:spcPct val="115000"/>
                        </a:lnSpc>
                        <a:spcAft>
                          <a:spcPts val="0"/>
                        </a:spcAft>
                      </a:pPr>
                      <a:r>
                        <a:rPr lang="hr-HR" sz="1400">
                          <a:solidFill>
                            <a:srgbClr val="000000"/>
                          </a:solidFill>
                          <a:latin typeface="Arial"/>
                          <a:ea typeface="Times New Roman"/>
                          <a:cs typeface="Times New Roman"/>
                        </a:rPr>
                        <a:t>vv*cossin*/*vv*vvcos+ttcos</a:t>
                      </a:r>
                      <a:endParaRPr lang="hr-HR" sz="1400">
                        <a:latin typeface="Calibri"/>
                        <a:ea typeface="Calibri"/>
                        <a:cs typeface="Times New Roman"/>
                      </a:endParaRPr>
                    </a:p>
                    <a:p>
                      <a:pPr algn="ctr">
                        <a:lnSpc>
                          <a:spcPct val="115000"/>
                        </a:lnSpc>
                        <a:spcAft>
                          <a:spcPts val="0"/>
                        </a:spcAft>
                      </a:pPr>
                      <a:r>
                        <a:rPr lang="hr-HR" sz="1400">
                          <a:solidFill>
                            <a:srgbClr val="000000"/>
                          </a:solidFill>
                          <a:latin typeface="Arial"/>
                          <a:ea typeface="Times New Roman"/>
                          <a:cs typeface="Times New Roman"/>
                        </a:rPr>
                        <a:t>cos/sin/tv*sinv*tt</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9,81</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38,58</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7,73</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13,08</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5,05</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*coscost/tv</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8,75</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39,30</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dirty="0">
                          <a:solidFill>
                            <a:srgbClr val="000000"/>
                          </a:solidFill>
                          <a:latin typeface="Arial"/>
                          <a:ea typeface="Times New Roman"/>
                          <a:cs typeface="Times New Roman"/>
                        </a:rPr>
                        <a:t>10,95</a:t>
                      </a:r>
                      <a:endParaRPr lang="hr-HR" sz="1400" dirty="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13,79</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4,02</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cos-tt</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rowSpan="3">
                  <a:txBody>
                    <a:bodyPr/>
                    <a:lstStyle/>
                    <a:p>
                      <a:pPr algn="ctr">
                        <a:lnSpc>
                          <a:spcPct val="115000"/>
                        </a:lnSpc>
                        <a:spcAft>
                          <a:spcPts val="0"/>
                        </a:spcAft>
                      </a:pPr>
                      <a:r>
                        <a:rPr lang="hr-HR" sz="1400">
                          <a:solidFill>
                            <a:srgbClr val="000000"/>
                          </a:solidFill>
                          <a:latin typeface="Arial"/>
                          <a:ea typeface="Times New Roman"/>
                          <a:cs typeface="Times New Roman"/>
                        </a:rPr>
                        <a:t>30</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200</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0.1</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176,03</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36,55</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10,95</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12,45</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4,23</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8,56</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/t/-ttt</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182,13</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37,72</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6,16</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8,63</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4,62</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*cosv/v/tv</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197,33</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38,85</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8,58</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11,03</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4,33</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/++tvv+tv</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rowSpan="2">
                  <a:txBody>
                    <a:bodyPr/>
                    <a:lstStyle/>
                    <a:p>
                      <a:pPr algn="ctr">
                        <a:lnSpc>
                          <a:spcPct val="115000"/>
                        </a:lnSpc>
                        <a:spcAft>
                          <a:spcPts val="0"/>
                        </a:spcAft>
                      </a:pPr>
                      <a:r>
                        <a:rPr lang="hr-HR" sz="1400">
                          <a:solidFill>
                            <a:srgbClr val="000000"/>
                          </a:solidFill>
                          <a:latin typeface="Arial"/>
                          <a:ea typeface="Times New Roman"/>
                          <a:cs typeface="Times New Roman"/>
                        </a:rPr>
                        <a:t>30</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hr-HR" sz="1400">
                          <a:solidFill>
                            <a:srgbClr val="000000"/>
                          </a:solidFill>
                          <a:latin typeface="Arial"/>
                          <a:ea typeface="Times New Roman"/>
                          <a:cs typeface="Times New Roman"/>
                        </a:rPr>
                        <a:t>200</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hr-HR" sz="1400">
                          <a:solidFill>
                            <a:srgbClr val="000000"/>
                          </a:solidFill>
                          <a:latin typeface="Arial"/>
                          <a:ea typeface="Times New Roman"/>
                          <a:cs typeface="Times New Roman"/>
                        </a:rPr>
                        <a:t>0.6</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161,05</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38,80</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7,87</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10,70</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5,72</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hr-HR" sz="1400">
                          <a:solidFill>
                            <a:srgbClr val="000000"/>
                          </a:solidFill>
                          <a:latin typeface="Arial"/>
                          <a:ea typeface="Times New Roman"/>
                          <a:cs typeface="Times New Roman"/>
                        </a:rPr>
                        <a:t>6,82</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-cossinvsinv</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212,91</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39,70</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6,60</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10,01</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6,41</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dirty="0">
                          <a:solidFill>
                            <a:srgbClr val="000000"/>
                          </a:solidFill>
                          <a:latin typeface="Arial"/>
                          <a:ea typeface="Times New Roman"/>
                          <a:cs typeface="Times New Roman"/>
                        </a:rPr>
                        <a:t>+-/tv+tt*/vv*vv</a:t>
                      </a:r>
                      <a:endParaRPr lang="hr-HR" sz="1400" dirty="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21900" y="214290"/>
            <a:ext cx="1607355" cy="400110"/>
          </a:xfrm>
          <a:prstGeom prst="rect">
            <a:avLst/>
          </a:prstGeom>
          <a:noFill/>
        </p:spPr>
        <p:txBody>
          <a:bodyPr wrap="square" rtlCol="0">
            <a:spAutoFit/>
          </a:bodyPr>
          <a:lstStyle/>
          <a:p>
            <a:r>
              <a:rPr lang="hr-HR" sz="2000" dirty="0" smtClean="0"/>
              <a:t>REZULTATI</a:t>
            </a:r>
            <a:endParaRPr lang="hr-HR" sz="2000" dirty="0"/>
          </a:p>
        </p:txBody>
      </p:sp>
      <p:graphicFrame>
        <p:nvGraphicFramePr>
          <p:cNvPr id="5" name="Table 4"/>
          <p:cNvGraphicFramePr>
            <a:graphicFrameLocks noGrp="1"/>
          </p:cNvGraphicFramePr>
          <p:nvPr/>
        </p:nvGraphicFramePr>
        <p:xfrm>
          <a:off x="214282" y="857232"/>
          <a:ext cx="8643999" cy="5424838"/>
        </p:xfrm>
        <a:graphic>
          <a:graphicData uri="http://schemas.openxmlformats.org/drawingml/2006/table">
            <a:tbl>
              <a:tblPr/>
              <a:tblGrid>
                <a:gridCol w="617362"/>
                <a:gridCol w="774487"/>
                <a:gridCol w="593840"/>
                <a:gridCol w="782479"/>
                <a:gridCol w="596847"/>
                <a:gridCol w="596847"/>
                <a:gridCol w="596847"/>
                <a:gridCol w="706021"/>
                <a:gridCol w="807082"/>
                <a:gridCol w="2572187"/>
              </a:tblGrid>
              <a:tr h="301037">
                <a:tc>
                  <a:txBody>
                    <a:bodyPr/>
                    <a:lstStyle/>
                    <a:p>
                      <a:pPr algn="ctr">
                        <a:lnSpc>
                          <a:spcPct val="115000"/>
                        </a:lnSpc>
                        <a:spcAft>
                          <a:spcPts val="0"/>
                        </a:spcAft>
                      </a:pPr>
                      <a:r>
                        <a:rPr lang="hr-HR" sz="1400" b="1" dirty="0">
                          <a:solidFill>
                            <a:srgbClr val="000000"/>
                          </a:solidFill>
                          <a:latin typeface="Arial"/>
                          <a:ea typeface="Times New Roman"/>
                          <a:cs typeface="Times New Roman"/>
                        </a:rPr>
                        <a:t>Pop.</a:t>
                      </a:r>
                      <a:endParaRPr lang="hr-HR" sz="1400" dirty="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gener.</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Mut.</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vrijeme</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max</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min</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avg</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stdev</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a:solidFill>
                            <a:srgbClr val="000000"/>
                          </a:solidFill>
                          <a:latin typeface="Arial"/>
                          <a:ea typeface="Times New Roman"/>
                          <a:cs typeface="Times New Roman"/>
                        </a:rPr>
                        <a:t>prosjek</a:t>
                      </a:r>
                      <a:endParaRPr lang="hr-HR" sz="140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b="1" dirty="0">
                          <a:solidFill>
                            <a:srgbClr val="000000"/>
                          </a:solidFill>
                          <a:latin typeface="Arial"/>
                          <a:ea typeface="Times New Roman"/>
                          <a:cs typeface="Times New Roman"/>
                        </a:rPr>
                        <a:t>jedinka</a:t>
                      </a:r>
                      <a:endParaRPr lang="hr-HR" sz="1400" dirty="0">
                        <a:latin typeface="Calibri"/>
                        <a:ea typeface="Calibri"/>
                        <a:cs typeface="Times New Roman"/>
                      </a:endParaRPr>
                    </a:p>
                  </a:txBody>
                  <a:tcPr marL="58899" marR="588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rowSpan="3">
                  <a:txBody>
                    <a:bodyPr/>
                    <a:lstStyle/>
                    <a:p>
                      <a:pPr algn="ctr">
                        <a:lnSpc>
                          <a:spcPct val="115000"/>
                        </a:lnSpc>
                        <a:spcAft>
                          <a:spcPts val="0"/>
                        </a:spcAft>
                      </a:pPr>
                      <a:r>
                        <a:rPr lang="hr-HR" sz="1400">
                          <a:solidFill>
                            <a:srgbClr val="000000"/>
                          </a:solidFill>
                          <a:latin typeface="Arial"/>
                          <a:ea typeface="Times New Roman"/>
                          <a:cs typeface="Times New Roman"/>
                        </a:rPr>
                        <a:t>200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10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0.1</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67,88</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39,33</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5,23</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11,28</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5,10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dirty="0" smtClean="0">
                          <a:solidFill>
                            <a:srgbClr val="000000"/>
                          </a:solidFill>
                          <a:latin typeface="Arial"/>
                          <a:ea typeface="Times New Roman"/>
                          <a:cs typeface="Times New Roman"/>
                        </a:rPr>
                        <a:t>5,82</a:t>
                      </a:r>
                      <a:endParaRPr lang="hr-H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*/cosvv-*vv+vv</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68,34</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40,17</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5,70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11,34</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4,96</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-*+tvcosv-t-vv</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73,61</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39,96</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dirty="0" smtClean="0">
                          <a:solidFill>
                            <a:srgbClr val="000000"/>
                          </a:solidFill>
                          <a:latin typeface="Arial"/>
                          <a:ea typeface="Times New Roman"/>
                          <a:cs typeface="Times New Roman"/>
                        </a:rPr>
                        <a:t>6,52</a:t>
                      </a:r>
                      <a:endParaRPr lang="hr-H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11,74</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5,66</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+/t+vvcosv</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2593">
                <a:tc rowSpan="3">
                  <a:txBody>
                    <a:bodyPr/>
                    <a:lstStyle/>
                    <a:p>
                      <a:pPr algn="ctr">
                        <a:lnSpc>
                          <a:spcPct val="115000"/>
                        </a:lnSpc>
                        <a:spcAft>
                          <a:spcPts val="0"/>
                        </a:spcAft>
                      </a:pPr>
                      <a:r>
                        <a:rPr lang="hr-HR" sz="1400">
                          <a:solidFill>
                            <a:srgbClr val="000000"/>
                          </a:solidFill>
                          <a:latin typeface="Arial"/>
                          <a:ea typeface="Times New Roman"/>
                          <a:cs typeface="Times New Roman"/>
                        </a:rPr>
                        <a:t>200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10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0.6</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72,64</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39,33</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5,31</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10,81</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5,28</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5,44</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dirty="0">
                          <a:solidFill>
                            <a:srgbClr val="000000"/>
                          </a:solidFill>
                          <a:latin typeface="Arial"/>
                          <a:ea typeface="Times New Roman"/>
                          <a:cs typeface="Times New Roman"/>
                        </a:rPr>
                        <a:t>/*cosv*tv-+tvcost</a:t>
                      </a:r>
                      <a:endParaRPr lang="hr-H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70,75</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39,30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5,79</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12,50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5,14</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*+cos/sincoscos+vv/cos//tt+v</a:t>
                      </a:r>
                      <a:endParaRPr lang="hr-HR" sz="1400">
                        <a:latin typeface="Calibri"/>
                        <a:ea typeface="Calibri"/>
                        <a:cs typeface="Times New Roman"/>
                      </a:endParaRPr>
                    </a:p>
                    <a:p>
                      <a:pPr algn="ctr">
                        <a:lnSpc>
                          <a:spcPct val="115000"/>
                        </a:lnSpc>
                        <a:spcAft>
                          <a:spcPts val="0"/>
                        </a:spcAft>
                      </a:pPr>
                      <a:r>
                        <a:rPr lang="hr-HR" sz="1400">
                          <a:solidFill>
                            <a:srgbClr val="000000"/>
                          </a:solidFill>
                          <a:latin typeface="Arial"/>
                          <a:ea typeface="Times New Roman"/>
                          <a:cs typeface="Times New Roman"/>
                        </a:rPr>
                        <a:t>tsin/+vt/tv/v*-/+*tvsint*/vv+</a:t>
                      </a:r>
                      <a:endParaRPr lang="hr-HR" sz="1400">
                        <a:latin typeface="Calibri"/>
                        <a:ea typeface="Calibri"/>
                        <a:cs typeface="Times New Roman"/>
                      </a:endParaRPr>
                    </a:p>
                    <a:p>
                      <a:pPr algn="ctr">
                        <a:lnSpc>
                          <a:spcPct val="115000"/>
                        </a:lnSpc>
                        <a:spcAft>
                          <a:spcPts val="0"/>
                        </a:spcAft>
                      </a:pPr>
                      <a:r>
                        <a:rPr lang="hr-HR" sz="1400">
                          <a:solidFill>
                            <a:srgbClr val="000000"/>
                          </a:solidFill>
                          <a:latin typeface="Arial"/>
                          <a:ea typeface="Times New Roman"/>
                          <a:cs typeface="Times New Roman"/>
                        </a:rPr>
                        <a:t>tv---vt/vtsin/tt/+++tv+tt/-tt*tt</a:t>
                      </a:r>
                      <a:endParaRPr lang="hr-HR" sz="1400">
                        <a:latin typeface="Calibri"/>
                        <a:ea typeface="Calibri"/>
                        <a:cs typeface="Times New Roman"/>
                      </a:endParaRPr>
                    </a:p>
                    <a:p>
                      <a:pPr algn="ctr">
                        <a:lnSpc>
                          <a:spcPct val="115000"/>
                        </a:lnSpc>
                        <a:spcAft>
                          <a:spcPts val="0"/>
                        </a:spcAft>
                      </a:pPr>
                      <a:r>
                        <a:rPr lang="hr-HR" sz="1400">
                          <a:solidFill>
                            <a:srgbClr val="000000"/>
                          </a:solidFill>
                          <a:latin typeface="Arial"/>
                          <a:ea typeface="Times New Roman"/>
                          <a:cs typeface="Times New Roman"/>
                        </a:rPr>
                        <a:t>+cos*vt+*vt*vtcosv</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dirty="0">
                          <a:solidFill>
                            <a:srgbClr val="000000"/>
                          </a:solidFill>
                          <a:latin typeface="Arial"/>
                          <a:ea typeface="Times New Roman"/>
                          <a:cs typeface="Times New Roman"/>
                        </a:rPr>
                        <a:t>73,44</a:t>
                      </a:r>
                      <a:endParaRPr lang="hr-H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dirty="0">
                          <a:solidFill>
                            <a:srgbClr val="000000"/>
                          </a:solidFill>
                          <a:latin typeface="Arial"/>
                          <a:ea typeface="Times New Roman"/>
                          <a:cs typeface="Times New Roman"/>
                        </a:rPr>
                        <a:t>39,30</a:t>
                      </a:r>
                      <a:endParaRPr lang="hr-H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5,23</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12,98</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4,92</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++**cos/**vt-ttcos+vvsinsin/</a:t>
                      </a:r>
                      <a:endParaRPr lang="hr-HR" sz="1400">
                        <a:latin typeface="Calibri"/>
                        <a:ea typeface="Calibri"/>
                        <a:cs typeface="Times New Roman"/>
                      </a:endParaRPr>
                    </a:p>
                    <a:p>
                      <a:pPr algn="ctr">
                        <a:lnSpc>
                          <a:spcPct val="115000"/>
                        </a:lnSpc>
                        <a:spcAft>
                          <a:spcPts val="0"/>
                        </a:spcAft>
                      </a:pPr>
                      <a:r>
                        <a:rPr lang="hr-HR" sz="1400">
                          <a:solidFill>
                            <a:srgbClr val="000000"/>
                          </a:solidFill>
                          <a:latin typeface="Arial"/>
                          <a:ea typeface="Times New Roman"/>
                          <a:cs typeface="Times New Roman"/>
                        </a:rPr>
                        <a:t>sint+ttv*/cos+-*vt+vvsin/tvcos</a:t>
                      </a:r>
                      <a:endParaRPr lang="hr-HR" sz="1400">
                        <a:latin typeface="Calibri"/>
                        <a:ea typeface="Calibri"/>
                        <a:cs typeface="Times New Roman"/>
                      </a:endParaRPr>
                    </a:p>
                    <a:p>
                      <a:pPr algn="ctr">
                        <a:lnSpc>
                          <a:spcPct val="115000"/>
                        </a:lnSpc>
                        <a:spcAft>
                          <a:spcPts val="0"/>
                        </a:spcAft>
                      </a:pPr>
                      <a:r>
                        <a:rPr lang="hr-HR" sz="1400">
                          <a:solidFill>
                            <a:srgbClr val="000000"/>
                          </a:solidFill>
                          <a:latin typeface="Arial"/>
                          <a:ea typeface="Times New Roman"/>
                          <a:cs typeface="Times New Roman"/>
                        </a:rPr>
                        <a:t>cos*-vt/ttcos+--+vv-vvsin+vt-/</a:t>
                      </a:r>
                      <a:endParaRPr lang="hr-HR" sz="1400">
                        <a:latin typeface="Calibri"/>
                        <a:ea typeface="Calibri"/>
                        <a:cs typeface="Times New Roman"/>
                      </a:endParaRPr>
                    </a:p>
                    <a:p>
                      <a:pPr algn="ctr">
                        <a:lnSpc>
                          <a:spcPct val="115000"/>
                        </a:lnSpc>
                        <a:spcAft>
                          <a:spcPts val="0"/>
                        </a:spcAft>
                      </a:pPr>
                      <a:r>
                        <a:rPr lang="hr-HR" sz="1400">
                          <a:solidFill>
                            <a:srgbClr val="000000"/>
                          </a:solidFill>
                          <a:latin typeface="Arial"/>
                          <a:ea typeface="Times New Roman"/>
                          <a:cs typeface="Times New Roman"/>
                        </a:rPr>
                        <a:t>*tt*vv/-tv/vv/t-vv</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rowSpan="3">
                  <a:txBody>
                    <a:bodyPr/>
                    <a:lstStyle/>
                    <a:p>
                      <a:pPr algn="ctr">
                        <a:lnSpc>
                          <a:spcPct val="115000"/>
                        </a:lnSpc>
                        <a:spcAft>
                          <a:spcPts val="0"/>
                        </a:spcAft>
                      </a:pPr>
                      <a:r>
                        <a:rPr lang="hr-HR" sz="1400">
                          <a:solidFill>
                            <a:srgbClr val="000000"/>
                          </a:solidFill>
                          <a:latin typeface="Arial"/>
                          <a:ea typeface="Times New Roman"/>
                          <a:cs typeface="Times New Roman"/>
                        </a:rPr>
                        <a:t>200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200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dirty="0">
                          <a:solidFill>
                            <a:srgbClr val="000000"/>
                          </a:solidFill>
                          <a:latin typeface="Arial"/>
                          <a:ea typeface="Times New Roman"/>
                          <a:cs typeface="Times New Roman"/>
                        </a:rPr>
                        <a:t>0.1</a:t>
                      </a:r>
                      <a:endParaRPr lang="hr-H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1297,45</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37,87</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5,16</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7,97</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4,56</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hr-HR" sz="1400">
                          <a:solidFill>
                            <a:srgbClr val="000000"/>
                          </a:solidFill>
                          <a:latin typeface="Arial"/>
                          <a:ea typeface="Times New Roman"/>
                          <a:cs typeface="Times New Roman"/>
                        </a:rPr>
                        <a:t>5,38</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**cosvcosv*cosvt</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1102,54</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40,80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5,39</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9,30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7,02</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-cosvsin+vv</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1187,70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42,75</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5,60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8,63</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6,20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-*vcosv/cosv/vt</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rowSpan="2">
                  <a:txBody>
                    <a:bodyPr/>
                    <a:lstStyle/>
                    <a:p>
                      <a:pPr algn="ctr">
                        <a:lnSpc>
                          <a:spcPct val="115000"/>
                        </a:lnSpc>
                        <a:spcAft>
                          <a:spcPts val="0"/>
                        </a:spcAft>
                      </a:pPr>
                      <a:r>
                        <a:rPr lang="hr-HR" sz="1400">
                          <a:solidFill>
                            <a:srgbClr val="000000"/>
                          </a:solidFill>
                          <a:latin typeface="Arial"/>
                          <a:ea typeface="Times New Roman"/>
                          <a:cs typeface="Times New Roman"/>
                        </a:rPr>
                        <a:t>200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hr-HR" sz="1400">
                          <a:solidFill>
                            <a:srgbClr val="000000"/>
                          </a:solidFill>
                          <a:latin typeface="Arial"/>
                          <a:ea typeface="Times New Roman"/>
                          <a:cs typeface="Times New Roman"/>
                        </a:rPr>
                        <a:t>200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hr-HR" sz="1400">
                          <a:solidFill>
                            <a:srgbClr val="000000"/>
                          </a:solidFill>
                          <a:latin typeface="Arial"/>
                          <a:ea typeface="Times New Roman"/>
                          <a:cs typeface="Times New Roman"/>
                        </a:rPr>
                        <a:t>0.6</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1153,33</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40,17</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5,70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10,62</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8,20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hr-HR" sz="1400">
                          <a:solidFill>
                            <a:srgbClr val="000000"/>
                          </a:solidFill>
                          <a:latin typeface="Arial"/>
                          <a:ea typeface="Times New Roman"/>
                          <a:cs typeface="Times New Roman"/>
                        </a:rPr>
                        <a:t>5,59</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-*+tvcosvt</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037">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a:lnSpc>
                          <a:spcPct val="115000"/>
                        </a:lnSpc>
                        <a:spcAft>
                          <a:spcPts val="0"/>
                        </a:spcAft>
                      </a:pPr>
                      <a:r>
                        <a:rPr lang="hr-HR" sz="1400">
                          <a:solidFill>
                            <a:srgbClr val="000000"/>
                          </a:solidFill>
                          <a:latin typeface="Arial"/>
                          <a:ea typeface="Times New Roman"/>
                          <a:cs typeface="Times New Roman"/>
                        </a:rPr>
                        <a:t>1115,70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40,40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5,38</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9,44</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hr-HR" sz="1400">
                          <a:solidFill>
                            <a:srgbClr val="000000"/>
                          </a:solidFill>
                          <a:latin typeface="Arial"/>
                          <a:ea typeface="Times New Roman"/>
                          <a:cs typeface="Times New Roman"/>
                        </a:rPr>
                        <a:t>6,70</a:t>
                      </a:r>
                      <a:endParaRPr lang="hr-H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hr-HR"/>
                    </a:p>
                  </a:txBody>
                  <a:tcPr/>
                </a:tc>
                <a:tc>
                  <a:txBody>
                    <a:bodyPr/>
                    <a:lstStyle/>
                    <a:p>
                      <a:pPr algn="ctr">
                        <a:lnSpc>
                          <a:spcPct val="115000"/>
                        </a:lnSpc>
                        <a:spcAft>
                          <a:spcPts val="0"/>
                        </a:spcAft>
                      </a:pPr>
                      <a:r>
                        <a:rPr lang="hr-HR" sz="1400" dirty="0">
                          <a:solidFill>
                            <a:srgbClr val="000000"/>
                          </a:solidFill>
                          <a:latin typeface="Arial"/>
                          <a:ea typeface="Times New Roman"/>
                          <a:cs typeface="Times New Roman"/>
                        </a:rPr>
                        <a:t>/cos*vv-cosv/tt</a:t>
                      </a:r>
                      <a:endParaRPr lang="hr-H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285860"/>
            <a:ext cx="8429684" cy="3693319"/>
          </a:xfrm>
          <a:prstGeom prst="rect">
            <a:avLst/>
          </a:prstGeom>
        </p:spPr>
        <p:txBody>
          <a:bodyPr wrap="square">
            <a:spAutoFit/>
          </a:bodyPr>
          <a:lstStyle/>
          <a:p>
            <a:pPr>
              <a:buFontTx/>
              <a:buChar char="-"/>
            </a:pPr>
            <a:r>
              <a:rPr lang="hr-HR" dirty="0" smtClean="0"/>
              <a:t> pregledom rezultata zaključujemo da 200 jedinki kroz dvjesto generacija daje najbolja rješenja no simulacija tada traje cca. 20 minuta.</a:t>
            </a:r>
          </a:p>
          <a:p>
            <a:endParaRPr lang="hr-HR" dirty="0" smtClean="0"/>
          </a:p>
          <a:p>
            <a:pPr>
              <a:buFontTx/>
              <a:buChar char="-"/>
            </a:pPr>
            <a:r>
              <a:rPr lang="hr-HR" dirty="0" smtClean="0"/>
              <a:t> rješenja vrlo slične kvalitete dobivamo već za 200 jedinki kroz 10 generacija, a takva simulacija traje tek nešto duže do minute. </a:t>
            </a:r>
          </a:p>
          <a:p>
            <a:endParaRPr lang="hr-HR" dirty="0" smtClean="0"/>
          </a:p>
          <a:p>
            <a:pPr>
              <a:buFontTx/>
              <a:buChar char="-"/>
            </a:pPr>
            <a:r>
              <a:rPr lang="hr-HR" dirty="0" smtClean="0"/>
              <a:t> za 30 jedinki kroz 200 generacija dobivamo nešto lošija rješenja i 2 do 3 puta dulje vrijeme izvođenja nego u slučaju 200 jedinki kroz 10 generacija.</a:t>
            </a:r>
          </a:p>
          <a:p>
            <a:endParaRPr lang="hr-HR" dirty="0" smtClean="0"/>
          </a:p>
          <a:p>
            <a:pPr>
              <a:buFontTx/>
              <a:buChar char="-"/>
            </a:pPr>
            <a:r>
              <a:rPr lang="hr-HR" dirty="0" smtClean="0"/>
              <a:t> simulacije sa 30 jedinki kroz 10 generacija traju svega 10-ak sekundi ali zato ipak daju nešto lošija rješenja.</a:t>
            </a:r>
          </a:p>
          <a:p>
            <a:endParaRPr lang="hr-HR" dirty="0" smtClean="0"/>
          </a:p>
        </p:txBody>
      </p:sp>
      <p:sp>
        <p:nvSpPr>
          <p:cNvPr id="3" name="TextBox 2"/>
          <p:cNvSpPr txBox="1"/>
          <p:nvPr/>
        </p:nvSpPr>
        <p:spPr>
          <a:xfrm>
            <a:off x="3857620" y="214290"/>
            <a:ext cx="1571636" cy="400110"/>
          </a:xfrm>
          <a:prstGeom prst="rect">
            <a:avLst/>
          </a:prstGeom>
          <a:noFill/>
        </p:spPr>
        <p:txBody>
          <a:bodyPr wrap="square" rtlCol="0">
            <a:spAutoFit/>
          </a:bodyPr>
          <a:lstStyle/>
          <a:p>
            <a:r>
              <a:rPr lang="hr-HR" sz="2000" dirty="0" smtClean="0"/>
              <a:t>REZULTATI</a:t>
            </a:r>
            <a:endParaRPr lang="hr-HR" sz="20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857364"/>
            <a:ext cx="7715304" cy="2862322"/>
          </a:xfrm>
          <a:prstGeom prst="rect">
            <a:avLst/>
          </a:prstGeom>
        </p:spPr>
        <p:txBody>
          <a:bodyPr wrap="square">
            <a:spAutoFit/>
          </a:bodyPr>
          <a:lstStyle/>
          <a:p>
            <a:r>
              <a:rPr lang="hr-HR" dirty="0" smtClean="0"/>
              <a:t>- primjetno je da vjerojatnost mutacije ima veći utjecaj kod manjih populacija, i u tom slučaju dovodi do poboljšanja rezultata</a:t>
            </a:r>
          </a:p>
          <a:p>
            <a:endParaRPr lang="hr-HR" dirty="0" smtClean="0"/>
          </a:p>
          <a:p>
            <a:endParaRPr lang="hr-HR" dirty="0" smtClean="0"/>
          </a:p>
          <a:p>
            <a:endParaRPr lang="hr-HR" dirty="0" smtClean="0"/>
          </a:p>
          <a:p>
            <a:r>
              <a:rPr lang="en-US" dirty="0" smtClean="0"/>
              <a:t>- </a:t>
            </a:r>
            <a:r>
              <a:rPr lang="hr-HR" dirty="0" smtClean="0"/>
              <a:t>tokom provedbi simulacija 3 puta je došlo do slučaja da je najbolja jedinka bila neobično velika i u sva tri slučaja je vjerojatnost mutacije bila 0.6, iz čega se izvodi zaključak da u ovom slučaju povećanje vjerojatnosti mutacije dovodi do napuhavanja.</a:t>
            </a:r>
            <a:endParaRPr lang="hr-HR" dirty="0"/>
          </a:p>
        </p:txBody>
      </p:sp>
      <p:sp>
        <p:nvSpPr>
          <p:cNvPr id="3" name="TextBox 2"/>
          <p:cNvSpPr txBox="1"/>
          <p:nvPr/>
        </p:nvSpPr>
        <p:spPr>
          <a:xfrm>
            <a:off x="3857620" y="214290"/>
            <a:ext cx="1643074" cy="400110"/>
          </a:xfrm>
          <a:prstGeom prst="rect">
            <a:avLst/>
          </a:prstGeom>
          <a:noFill/>
        </p:spPr>
        <p:txBody>
          <a:bodyPr wrap="square" rtlCol="0">
            <a:spAutoFit/>
          </a:bodyPr>
          <a:lstStyle/>
          <a:p>
            <a:r>
              <a:rPr lang="hr-HR" sz="2000" dirty="0" smtClean="0"/>
              <a:t>REZULTATI</a:t>
            </a:r>
            <a:endParaRPr lang="hr-HR"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71934" y="2643182"/>
            <a:ext cx="1066318" cy="553998"/>
          </a:xfrm>
          <a:prstGeom prst="rect">
            <a:avLst/>
          </a:prstGeom>
          <a:noFill/>
        </p:spPr>
        <p:txBody>
          <a:bodyPr wrap="none" rtlCol="0">
            <a:spAutoFit/>
          </a:bodyPr>
          <a:lstStyle/>
          <a:p>
            <a:r>
              <a:rPr lang="hr-HR" sz="3000" dirty="0" smtClean="0"/>
              <a:t>KRAJ</a:t>
            </a:r>
            <a:endParaRPr lang="hr-HR" sz="3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642918"/>
            <a:ext cx="8786874" cy="2616101"/>
          </a:xfrm>
          <a:prstGeom prst="rect">
            <a:avLst/>
          </a:prstGeom>
          <a:noFill/>
        </p:spPr>
        <p:txBody>
          <a:bodyPr wrap="square" rtlCol="0">
            <a:spAutoFit/>
          </a:bodyPr>
          <a:lstStyle/>
          <a:p>
            <a:r>
              <a:rPr lang="hr-HR" sz="2000" b="1" dirty="0" smtClean="0"/>
              <a:t>EVOLUCIJA</a:t>
            </a:r>
          </a:p>
          <a:p>
            <a:r>
              <a:rPr lang="hr-HR" dirty="0"/>
              <a:t>	</a:t>
            </a:r>
            <a:r>
              <a:rPr lang="hr-HR" dirty="0" smtClean="0"/>
              <a:t>- 1859. Charles Darwin objavljuje knjigu “O podrijetlu vrsta 		posredstvom prirodne selekcije”</a:t>
            </a:r>
          </a:p>
          <a:p>
            <a:r>
              <a:rPr lang="hr-HR" dirty="0" smtClean="0"/>
              <a:t>		- osnova teorije evolucije je prirodna selekcija</a:t>
            </a:r>
          </a:p>
          <a:p>
            <a:r>
              <a:rPr lang="hr-HR" dirty="0" smtClean="0"/>
              <a:t>		- najbolje prilagođene jedinke uspjevaju preživjeti i imaju 		najveću vjerojatnost da svoj genetski materijal prenesu na 		sljedeću generaciju</a:t>
            </a:r>
          </a:p>
          <a:p>
            <a:r>
              <a:rPr lang="hr-HR" dirty="0" smtClean="0"/>
              <a:t>		- tako se postiže da je sljedeća generacija “bolja” od 			prethodne</a:t>
            </a:r>
          </a:p>
        </p:txBody>
      </p:sp>
      <p:sp>
        <p:nvSpPr>
          <p:cNvPr id="3" name="TextBox 2"/>
          <p:cNvSpPr txBox="1"/>
          <p:nvPr/>
        </p:nvSpPr>
        <p:spPr>
          <a:xfrm>
            <a:off x="214282" y="3429000"/>
            <a:ext cx="8429684" cy="2308324"/>
          </a:xfrm>
          <a:prstGeom prst="rect">
            <a:avLst/>
          </a:prstGeom>
          <a:noFill/>
        </p:spPr>
        <p:txBody>
          <a:bodyPr wrap="square" rtlCol="0">
            <a:spAutoFit/>
          </a:bodyPr>
          <a:lstStyle/>
          <a:p>
            <a:r>
              <a:rPr lang="hr-HR" b="1" dirty="0" smtClean="0"/>
              <a:t>GENETSKO PROGRAMIRANJE</a:t>
            </a:r>
          </a:p>
          <a:p>
            <a:r>
              <a:rPr lang="hr-HR" b="1" dirty="0" smtClean="0"/>
              <a:t>	- </a:t>
            </a:r>
            <a:r>
              <a:rPr lang="hr-HR" dirty="0" smtClean="0"/>
              <a:t>genetsko programiranje se razlikuje od genetskih algoritama 	po tome što svaka jedinka ustvari predstavlja neki program</a:t>
            </a:r>
          </a:p>
          <a:p>
            <a:r>
              <a:rPr lang="hr-HR" dirty="0"/>
              <a:t>	</a:t>
            </a:r>
            <a:r>
              <a:rPr lang="hr-HR" dirty="0" smtClean="0"/>
              <a:t>-  stvara se početna populacija jedinki i simulira se određen broj 	generacija. </a:t>
            </a:r>
          </a:p>
          <a:p>
            <a:r>
              <a:rPr lang="hr-HR" dirty="0" smtClean="0"/>
              <a:t>	- u svakoj generaciji se odabiru jedinke koje najbolje rješavaju 	problem i njima se dopušta da prenesu svoj kod u daljnje 	generacije.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8992" y="357166"/>
            <a:ext cx="2500330" cy="400110"/>
          </a:xfrm>
          <a:prstGeom prst="rect">
            <a:avLst/>
          </a:prstGeom>
          <a:noFill/>
        </p:spPr>
        <p:txBody>
          <a:bodyPr wrap="square" rtlCol="0">
            <a:spAutoFit/>
          </a:bodyPr>
          <a:lstStyle/>
          <a:p>
            <a:r>
              <a:rPr lang="hr-HR" sz="2000" dirty="0" smtClean="0"/>
              <a:t>DOBROTA JEDINKE</a:t>
            </a:r>
            <a:endParaRPr lang="hr-HR" sz="2000" dirty="0"/>
          </a:p>
        </p:txBody>
      </p:sp>
      <p:sp>
        <p:nvSpPr>
          <p:cNvPr id="3" name="TextBox 2"/>
          <p:cNvSpPr txBox="1"/>
          <p:nvPr/>
        </p:nvSpPr>
        <p:spPr>
          <a:xfrm>
            <a:off x="285721" y="1071546"/>
            <a:ext cx="8501121" cy="923330"/>
          </a:xfrm>
          <a:prstGeom prst="rect">
            <a:avLst/>
          </a:prstGeom>
          <a:noFill/>
        </p:spPr>
        <p:txBody>
          <a:bodyPr wrap="square" rtlCol="0">
            <a:spAutoFit/>
          </a:bodyPr>
          <a:lstStyle/>
          <a:p>
            <a:pPr>
              <a:buFontTx/>
              <a:buChar char="-"/>
            </a:pPr>
            <a:r>
              <a:rPr lang="hr-HR" dirty="0" smtClean="0"/>
              <a:t> želimo da jedinka riješi neki problem koji smo postavili. Što je jedinka bliže tom rješenju, smatrat ćemo ju boljom. Definira se funkcija koja svakoj jedinki pridružuje vrijednost koja označava njenu dobrotu</a:t>
            </a:r>
            <a:endParaRPr lang="hr-HR" dirty="0"/>
          </a:p>
        </p:txBody>
      </p:sp>
      <p:sp>
        <p:nvSpPr>
          <p:cNvPr id="4" name="TextBox 3"/>
          <p:cNvSpPr txBox="1"/>
          <p:nvPr/>
        </p:nvSpPr>
        <p:spPr>
          <a:xfrm>
            <a:off x="3000364" y="2500306"/>
            <a:ext cx="3357586" cy="400110"/>
          </a:xfrm>
          <a:prstGeom prst="rect">
            <a:avLst/>
          </a:prstGeom>
          <a:noFill/>
        </p:spPr>
        <p:txBody>
          <a:bodyPr wrap="square" rtlCol="0" anchor="ctr">
            <a:spAutoFit/>
          </a:bodyPr>
          <a:lstStyle/>
          <a:p>
            <a:pPr algn="ctr"/>
            <a:r>
              <a:rPr lang="hr-HR" sz="2000" dirty="0" smtClean="0"/>
              <a:t>REPREZENTACIJA JEDINKE</a:t>
            </a:r>
            <a:endParaRPr lang="hr-HR" sz="2000" dirty="0"/>
          </a:p>
        </p:txBody>
      </p:sp>
      <p:sp>
        <p:nvSpPr>
          <p:cNvPr id="5" name="TextBox 4"/>
          <p:cNvSpPr txBox="1"/>
          <p:nvPr/>
        </p:nvSpPr>
        <p:spPr>
          <a:xfrm>
            <a:off x="428596" y="3214686"/>
            <a:ext cx="7715304" cy="923330"/>
          </a:xfrm>
          <a:prstGeom prst="rect">
            <a:avLst/>
          </a:prstGeom>
          <a:noFill/>
        </p:spPr>
        <p:txBody>
          <a:bodyPr wrap="square" rtlCol="0">
            <a:spAutoFit/>
          </a:bodyPr>
          <a:lstStyle/>
          <a:p>
            <a:r>
              <a:rPr lang="hr-HR" dirty="0" smtClean="0"/>
              <a:t>- Jedinke ćemo zapisivati u obliku stabla. Čvor predstavlja neki operator, dok su podstabla njegovi operandi (argumenti). Npr x+2 bi izgledalo: </a:t>
            </a:r>
            <a:endParaRPr lang="hr-HR" dirty="0"/>
          </a:p>
        </p:txBody>
      </p:sp>
      <p:sp>
        <p:nvSpPr>
          <p:cNvPr id="6" name="Oval 5"/>
          <p:cNvSpPr/>
          <p:nvPr/>
        </p:nvSpPr>
        <p:spPr>
          <a:xfrm>
            <a:off x="4286248" y="4429132"/>
            <a:ext cx="428628" cy="428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a:t>
            </a:r>
            <a:endParaRPr lang="hr-HR" dirty="0"/>
          </a:p>
        </p:txBody>
      </p:sp>
      <p:sp>
        <p:nvSpPr>
          <p:cNvPr id="7" name="Oval 6"/>
          <p:cNvSpPr/>
          <p:nvPr/>
        </p:nvSpPr>
        <p:spPr>
          <a:xfrm>
            <a:off x="4786314" y="5286388"/>
            <a:ext cx="428628" cy="428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2</a:t>
            </a:r>
            <a:endParaRPr lang="hr-HR" dirty="0"/>
          </a:p>
        </p:txBody>
      </p:sp>
      <p:sp>
        <p:nvSpPr>
          <p:cNvPr id="8" name="Oval 7"/>
          <p:cNvSpPr/>
          <p:nvPr/>
        </p:nvSpPr>
        <p:spPr>
          <a:xfrm>
            <a:off x="3786182" y="5286388"/>
            <a:ext cx="428628" cy="428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x</a:t>
            </a:r>
            <a:endParaRPr lang="hr-HR" dirty="0"/>
          </a:p>
        </p:txBody>
      </p:sp>
      <p:cxnSp>
        <p:nvCxnSpPr>
          <p:cNvPr id="10" name="Straight Arrow Connector 9"/>
          <p:cNvCxnSpPr>
            <a:stCxn id="6" idx="3"/>
            <a:endCxn id="8" idx="0"/>
          </p:cNvCxnSpPr>
          <p:nvPr/>
        </p:nvCxnSpPr>
        <p:spPr>
          <a:xfrm rot="5400000">
            <a:off x="3929059" y="4866427"/>
            <a:ext cx="491399" cy="3485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5"/>
            <a:endCxn id="7" idx="0"/>
          </p:cNvCxnSpPr>
          <p:nvPr/>
        </p:nvCxnSpPr>
        <p:spPr>
          <a:xfrm rot="16200000" flipH="1">
            <a:off x="4580667" y="4866426"/>
            <a:ext cx="491399" cy="3485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17970" y="357166"/>
            <a:ext cx="1412566" cy="400110"/>
          </a:xfrm>
          <a:prstGeom prst="rect">
            <a:avLst/>
          </a:prstGeom>
          <a:noFill/>
        </p:spPr>
        <p:txBody>
          <a:bodyPr wrap="none" rtlCol="0">
            <a:spAutoFit/>
          </a:bodyPr>
          <a:lstStyle/>
          <a:p>
            <a:r>
              <a:rPr lang="hr-HR" sz="2000" dirty="0" smtClean="0"/>
              <a:t>SELEKCIJA</a:t>
            </a:r>
            <a:endParaRPr lang="hr-HR" sz="2000" dirty="0"/>
          </a:p>
        </p:txBody>
      </p:sp>
      <p:sp>
        <p:nvSpPr>
          <p:cNvPr id="4" name="TextBox 3"/>
          <p:cNvSpPr txBox="1"/>
          <p:nvPr/>
        </p:nvSpPr>
        <p:spPr>
          <a:xfrm>
            <a:off x="428596" y="2862860"/>
            <a:ext cx="8501122" cy="923330"/>
          </a:xfrm>
          <a:prstGeom prst="rect">
            <a:avLst/>
          </a:prstGeom>
          <a:noFill/>
        </p:spPr>
        <p:txBody>
          <a:bodyPr wrap="square" rtlCol="0">
            <a:spAutoFit/>
          </a:bodyPr>
          <a:lstStyle/>
          <a:p>
            <a:r>
              <a:rPr lang="hr-HR" dirty="0" smtClean="0"/>
              <a:t>TURNIRSKA SELEKCIJA</a:t>
            </a:r>
          </a:p>
          <a:p>
            <a:r>
              <a:rPr lang="hr-HR" dirty="0"/>
              <a:t>	</a:t>
            </a:r>
            <a:r>
              <a:rPr lang="hr-HR" dirty="0" smtClean="0"/>
              <a:t>- slučajno odabiremo nekoliko jedinki te onoj sa najvećom dobrotom dopuštamo prijenos svojih gena u sljedeću generaciju.</a:t>
            </a:r>
            <a:endParaRPr lang="hr-HR" dirty="0"/>
          </a:p>
        </p:txBody>
      </p:sp>
      <p:sp>
        <p:nvSpPr>
          <p:cNvPr id="6" name="TextBox 5"/>
          <p:cNvSpPr txBox="1"/>
          <p:nvPr/>
        </p:nvSpPr>
        <p:spPr>
          <a:xfrm>
            <a:off x="500034" y="1071546"/>
            <a:ext cx="8215370" cy="1200329"/>
          </a:xfrm>
          <a:prstGeom prst="rect">
            <a:avLst/>
          </a:prstGeom>
          <a:noFill/>
        </p:spPr>
        <p:txBody>
          <a:bodyPr wrap="square" rtlCol="0">
            <a:spAutoFit/>
          </a:bodyPr>
          <a:lstStyle/>
          <a:p>
            <a:r>
              <a:rPr lang="hr-HR" dirty="0" smtClean="0"/>
              <a:t>- u prirodi slabije jedinke obično umiru prije nego što dobiju priliku imati potomstvo. Taj proces oponašamo selekcijom u genetskom programiranju.  Postoje mnoge vrste selekcije u GP-u, a u ovoj implementaciji ćemo koristiti turnirsku selekciju</a:t>
            </a:r>
            <a:endParaRPr lang="hr-H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41053" y="285728"/>
            <a:ext cx="1327608" cy="400110"/>
          </a:xfrm>
          <a:prstGeom prst="rect">
            <a:avLst/>
          </a:prstGeom>
          <a:noFill/>
        </p:spPr>
        <p:txBody>
          <a:bodyPr wrap="none" rtlCol="0">
            <a:spAutoFit/>
          </a:bodyPr>
          <a:lstStyle/>
          <a:p>
            <a:r>
              <a:rPr lang="hr-HR" sz="2000" dirty="0" smtClean="0"/>
              <a:t>KRIŽANJE</a:t>
            </a:r>
            <a:endParaRPr lang="hr-HR" sz="2000" dirty="0"/>
          </a:p>
        </p:txBody>
      </p:sp>
      <p:sp>
        <p:nvSpPr>
          <p:cNvPr id="5" name="TextBox 4"/>
          <p:cNvSpPr txBox="1"/>
          <p:nvPr/>
        </p:nvSpPr>
        <p:spPr>
          <a:xfrm>
            <a:off x="642910" y="1142984"/>
            <a:ext cx="8001056" cy="1200329"/>
          </a:xfrm>
          <a:prstGeom prst="rect">
            <a:avLst/>
          </a:prstGeom>
          <a:noFill/>
        </p:spPr>
        <p:txBody>
          <a:bodyPr wrap="square" rtlCol="0">
            <a:spAutoFit/>
          </a:bodyPr>
          <a:lstStyle/>
          <a:p>
            <a:r>
              <a:rPr lang="hr-HR" dirty="0" smtClean="0"/>
              <a:t>- najčešće se koristi </a:t>
            </a:r>
            <a:r>
              <a:rPr lang="hr-HR" i="1" dirty="0" smtClean="0"/>
              <a:t>križanje podstabala</a:t>
            </a:r>
            <a:r>
              <a:rPr lang="hr-HR" dirty="0" smtClean="0"/>
              <a:t>. Između dva roditelja nasumično se izabere točka križanja u jednom i u drugom roditelju. Sada se kopira prvog roditelja i u kopiji zamijeni podstablo u točki križanja kopijom podstabla iz točke križanja drugog roditelja</a:t>
            </a:r>
            <a:endParaRPr lang="hr-HR" dirty="0"/>
          </a:p>
        </p:txBody>
      </p:sp>
      <p:grpSp>
        <p:nvGrpSpPr>
          <p:cNvPr id="87" name="Group 86"/>
          <p:cNvGrpSpPr/>
          <p:nvPr/>
        </p:nvGrpSpPr>
        <p:grpSpPr>
          <a:xfrm>
            <a:off x="285720" y="2428868"/>
            <a:ext cx="2357454" cy="2000264"/>
            <a:chOff x="285720" y="2428868"/>
            <a:chExt cx="2357454" cy="2000264"/>
          </a:xfrm>
        </p:grpSpPr>
        <p:sp>
          <p:nvSpPr>
            <p:cNvPr id="4" name="Oval 3"/>
            <p:cNvSpPr/>
            <p:nvPr/>
          </p:nvSpPr>
          <p:spPr>
            <a:xfrm>
              <a:off x="1428728" y="2428868"/>
              <a:ext cx="571504"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6" name="Oval 5"/>
            <p:cNvSpPr/>
            <p:nvPr/>
          </p:nvSpPr>
          <p:spPr>
            <a:xfrm>
              <a:off x="1428728" y="3929066"/>
              <a:ext cx="571504"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7" name="Oval 6"/>
            <p:cNvSpPr/>
            <p:nvPr/>
          </p:nvSpPr>
          <p:spPr>
            <a:xfrm>
              <a:off x="285720" y="3929066"/>
              <a:ext cx="571504"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8" name="Oval 7"/>
            <p:cNvSpPr/>
            <p:nvPr/>
          </p:nvSpPr>
          <p:spPr>
            <a:xfrm>
              <a:off x="2071670" y="3143248"/>
              <a:ext cx="571504"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9" name="Oval 8"/>
            <p:cNvSpPr/>
            <p:nvPr/>
          </p:nvSpPr>
          <p:spPr>
            <a:xfrm>
              <a:off x="857224" y="3143248"/>
              <a:ext cx="571504"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cxnSp>
          <p:nvCxnSpPr>
            <p:cNvPr id="23" name="Straight Connector 22"/>
            <p:cNvCxnSpPr>
              <a:stCxn id="9" idx="0"/>
              <a:endCxn id="4" idx="3"/>
            </p:cNvCxnSpPr>
            <p:nvPr/>
          </p:nvCxnSpPr>
          <p:spPr>
            <a:xfrm rot="5400000" flipH="1" flipV="1">
              <a:off x="1183926" y="2814752"/>
              <a:ext cx="287547" cy="369447"/>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a:stCxn id="8" idx="1"/>
              <a:endCxn id="4" idx="5"/>
            </p:cNvCxnSpPr>
            <p:nvPr/>
          </p:nvCxnSpPr>
          <p:spPr>
            <a:xfrm rot="16200000" flipV="1">
              <a:off x="1855561" y="2916677"/>
              <a:ext cx="360780" cy="238828"/>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a:stCxn id="7" idx="0"/>
              <a:endCxn id="9" idx="3"/>
            </p:cNvCxnSpPr>
            <p:nvPr/>
          </p:nvCxnSpPr>
          <p:spPr>
            <a:xfrm rot="5400000" flipH="1" flipV="1">
              <a:off x="576703" y="3564851"/>
              <a:ext cx="358985" cy="369447"/>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p:cNvCxnSpPr>
              <a:stCxn id="6" idx="0"/>
              <a:endCxn id="9" idx="5"/>
            </p:cNvCxnSpPr>
            <p:nvPr/>
          </p:nvCxnSpPr>
          <p:spPr>
            <a:xfrm rot="16200000" flipV="1">
              <a:off x="1350265" y="3564850"/>
              <a:ext cx="358985" cy="369447"/>
            </a:xfrm>
            <a:prstGeom prst="line">
              <a:avLst/>
            </a:prstGeom>
          </p:spPr>
          <p:style>
            <a:lnRef idx="1">
              <a:schemeClr val="dk1"/>
            </a:lnRef>
            <a:fillRef idx="0">
              <a:schemeClr val="dk1"/>
            </a:fillRef>
            <a:effectRef idx="0">
              <a:schemeClr val="dk1"/>
            </a:effectRef>
            <a:fontRef idx="minor">
              <a:schemeClr val="tx1"/>
            </a:fontRef>
          </p:style>
        </p:cxnSp>
      </p:grpSp>
      <p:grpSp>
        <p:nvGrpSpPr>
          <p:cNvPr id="84" name="Group 83"/>
          <p:cNvGrpSpPr/>
          <p:nvPr/>
        </p:nvGrpSpPr>
        <p:grpSpPr>
          <a:xfrm>
            <a:off x="6143636" y="2357430"/>
            <a:ext cx="2643206" cy="2857520"/>
            <a:chOff x="6143636" y="2357430"/>
            <a:chExt cx="2643206" cy="2857520"/>
          </a:xfrm>
        </p:grpSpPr>
        <p:sp>
          <p:nvSpPr>
            <p:cNvPr id="10" name="Oval 9"/>
            <p:cNvSpPr/>
            <p:nvPr/>
          </p:nvSpPr>
          <p:spPr>
            <a:xfrm>
              <a:off x="7500958" y="2357430"/>
              <a:ext cx="571504" cy="500066"/>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6" name="Oval 15"/>
            <p:cNvSpPr/>
            <p:nvPr/>
          </p:nvSpPr>
          <p:spPr>
            <a:xfrm>
              <a:off x="6786578" y="3071810"/>
              <a:ext cx="571504" cy="500066"/>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7" name="Oval 16"/>
            <p:cNvSpPr/>
            <p:nvPr/>
          </p:nvSpPr>
          <p:spPr>
            <a:xfrm>
              <a:off x="7786710" y="4643446"/>
              <a:ext cx="571504" cy="500066"/>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8" name="Oval 17"/>
            <p:cNvSpPr/>
            <p:nvPr/>
          </p:nvSpPr>
          <p:spPr>
            <a:xfrm>
              <a:off x="6858016" y="4714884"/>
              <a:ext cx="571504" cy="500066"/>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9" name="Oval 18"/>
            <p:cNvSpPr/>
            <p:nvPr/>
          </p:nvSpPr>
          <p:spPr>
            <a:xfrm>
              <a:off x="8215338" y="3000372"/>
              <a:ext cx="571504" cy="500066"/>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0" name="Oval 19"/>
            <p:cNvSpPr/>
            <p:nvPr/>
          </p:nvSpPr>
          <p:spPr>
            <a:xfrm>
              <a:off x="7286644" y="3857628"/>
              <a:ext cx="571504" cy="500066"/>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1" name="Oval 20"/>
            <p:cNvSpPr/>
            <p:nvPr/>
          </p:nvSpPr>
          <p:spPr>
            <a:xfrm>
              <a:off x="6143636" y="3857628"/>
              <a:ext cx="571504" cy="500066"/>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cxnSp>
          <p:nvCxnSpPr>
            <p:cNvPr id="32" name="Straight Connector 31"/>
            <p:cNvCxnSpPr>
              <a:stCxn id="16" idx="7"/>
              <a:endCxn id="10" idx="3"/>
            </p:cNvCxnSpPr>
            <p:nvPr/>
          </p:nvCxnSpPr>
          <p:spPr>
            <a:xfrm rot="5400000" flipH="1" flipV="1">
              <a:off x="7249130" y="2809520"/>
              <a:ext cx="360780" cy="310266"/>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a:stCxn id="19" idx="1"/>
              <a:endCxn id="10" idx="5"/>
            </p:cNvCxnSpPr>
            <p:nvPr/>
          </p:nvCxnSpPr>
          <p:spPr>
            <a:xfrm rot="16200000" flipV="1">
              <a:off x="7999229" y="2773801"/>
              <a:ext cx="289342" cy="310266"/>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p:cNvCxnSpPr>
              <a:stCxn id="20" idx="0"/>
              <a:endCxn id="16" idx="5"/>
            </p:cNvCxnSpPr>
            <p:nvPr/>
          </p:nvCxnSpPr>
          <p:spPr>
            <a:xfrm rot="16200000" flipV="1">
              <a:off x="7243900" y="3529131"/>
              <a:ext cx="358985" cy="298009"/>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Connector 41"/>
            <p:cNvCxnSpPr>
              <a:stCxn id="17" idx="0"/>
              <a:endCxn id="20" idx="5"/>
            </p:cNvCxnSpPr>
            <p:nvPr/>
          </p:nvCxnSpPr>
          <p:spPr>
            <a:xfrm rot="16200000" flipV="1">
              <a:off x="7743966" y="4314949"/>
              <a:ext cx="358985" cy="298009"/>
            </a:xfrm>
            <a:prstGeom prst="line">
              <a:avLst/>
            </a:prstGeom>
          </p:spPr>
          <p:style>
            <a:lnRef idx="1">
              <a:schemeClr val="dk1"/>
            </a:lnRef>
            <a:fillRef idx="0">
              <a:schemeClr val="dk1"/>
            </a:fillRef>
            <a:effectRef idx="0">
              <a:schemeClr val="dk1"/>
            </a:effectRef>
            <a:fontRef idx="minor">
              <a:schemeClr val="tx1"/>
            </a:fontRef>
          </p:style>
        </p:cxnSp>
        <p:cxnSp>
          <p:nvCxnSpPr>
            <p:cNvPr id="44" name="Straight Connector 43"/>
            <p:cNvCxnSpPr>
              <a:stCxn id="18" idx="0"/>
            </p:cNvCxnSpPr>
            <p:nvPr/>
          </p:nvCxnSpPr>
          <p:spPr>
            <a:xfrm rot="5400000" flipH="1" flipV="1">
              <a:off x="7108049" y="4393413"/>
              <a:ext cx="357190" cy="285752"/>
            </a:xfrm>
            <a:prstGeom prst="line">
              <a:avLst/>
            </a:prstGeom>
          </p:spPr>
          <p:style>
            <a:lnRef idx="1">
              <a:schemeClr val="dk1"/>
            </a:lnRef>
            <a:fillRef idx="0">
              <a:schemeClr val="dk1"/>
            </a:fillRef>
            <a:effectRef idx="0">
              <a:schemeClr val="dk1"/>
            </a:effectRef>
            <a:fontRef idx="minor">
              <a:schemeClr val="tx1"/>
            </a:fontRef>
          </p:style>
        </p:cxnSp>
        <p:cxnSp>
          <p:nvCxnSpPr>
            <p:cNvPr id="46" name="Straight Connector 45"/>
            <p:cNvCxnSpPr>
              <a:stCxn id="21" idx="0"/>
              <a:endCxn id="16" idx="3"/>
            </p:cNvCxnSpPr>
            <p:nvPr/>
          </p:nvCxnSpPr>
          <p:spPr>
            <a:xfrm rot="5400000" flipH="1" flipV="1">
              <a:off x="6470338" y="3457694"/>
              <a:ext cx="358985" cy="440885"/>
            </a:xfrm>
            <a:prstGeom prst="line">
              <a:avLst/>
            </a:prstGeom>
          </p:spPr>
          <p:style>
            <a:lnRef idx="1">
              <a:schemeClr val="dk1"/>
            </a:lnRef>
            <a:fillRef idx="0">
              <a:schemeClr val="dk1"/>
            </a:fillRef>
            <a:effectRef idx="0">
              <a:schemeClr val="dk1"/>
            </a:effectRef>
            <a:fontRef idx="minor">
              <a:schemeClr val="tx1"/>
            </a:fontRef>
          </p:style>
        </p:cxnSp>
      </p:grpSp>
      <p:grpSp>
        <p:nvGrpSpPr>
          <p:cNvPr id="83" name="Group 82"/>
          <p:cNvGrpSpPr/>
          <p:nvPr/>
        </p:nvGrpSpPr>
        <p:grpSpPr>
          <a:xfrm>
            <a:off x="6143636" y="3071810"/>
            <a:ext cx="2214578" cy="2143140"/>
            <a:chOff x="6143636" y="3071810"/>
            <a:chExt cx="2214578" cy="2143140"/>
          </a:xfrm>
        </p:grpSpPr>
        <p:sp>
          <p:nvSpPr>
            <p:cNvPr id="72" name="Oval 71"/>
            <p:cNvSpPr/>
            <p:nvPr/>
          </p:nvSpPr>
          <p:spPr>
            <a:xfrm>
              <a:off x="6786578" y="3071810"/>
              <a:ext cx="571504" cy="500066"/>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73" name="Oval 72"/>
            <p:cNvSpPr/>
            <p:nvPr/>
          </p:nvSpPr>
          <p:spPr>
            <a:xfrm>
              <a:off x="7786710" y="4643446"/>
              <a:ext cx="571504" cy="500066"/>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74" name="Oval 73"/>
            <p:cNvSpPr/>
            <p:nvPr/>
          </p:nvSpPr>
          <p:spPr>
            <a:xfrm>
              <a:off x="6858016" y="4714884"/>
              <a:ext cx="571504" cy="500066"/>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75" name="Oval 74"/>
            <p:cNvSpPr/>
            <p:nvPr/>
          </p:nvSpPr>
          <p:spPr>
            <a:xfrm>
              <a:off x="7286644" y="3857628"/>
              <a:ext cx="571504" cy="500066"/>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76" name="Oval 75"/>
            <p:cNvSpPr/>
            <p:nvPr/>
          </p:nvSpPr>
          <p:spPr>
            <a:xfrm>
              <a:off x="6143636" y="3857628"/>
              <a:ext cx="571504" cy="500066"/>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cxnSp>
          <p:nvCxnSpPr>
            <p:cNvPr id="77" name="Straight Connector 76"/>
            <p:cNvCxnSpPr>
              <a:stCxn id="75" idx="0"/>
              <a:endCxn id="72" idx="5"/>
            </p:cNvCxnSpPr>
            <p:nvPr/>
          </p:nvCxnSpPr>
          <p:spPr>
            <a:xfrm rot="16200000" flipV="1">
              <a:off x="7243900" y="3529131"/>
              <a:ext cx="358985" cy="298009"/>
            </a:xfrm>
            <a:prstGeom prst="line">
              <a:avLst/>
            </a:prstGeom>
          </p:spPr>
          <p:style>
            <a:lnRef idx="1">
              <a:schemeClr val="dk1"/>
            </a:lnRef>
            <a:fillRef idx="0">
              <a:schemeClr val="dk1"/>
            </a:fillRef>
            <a:effectRef idx="0">
              <a:schemeClr val="dk1"/>
            </a:effectRef>
            <a:fontRef idx="minor">
              <a:schemeClr val="tx1"/>
            </a:fontRef>
          </p:style>
        </p:cxnSp>
        <p:cxnSp>
          <p:nvCxnSpPr>
            <p:cNvPr id="78" name="Straight Connector 77"/>
            <p:cNvCxnSpPr>
              <a:stCxn id="73" idx="0"/>
              <a:endCxn id="75" idx="5"/>
            </p:cNvCxnSpPr>
            <p:nvPr/>
          </p:nvCxnSpPr>
          <p:spPr>
            <a:xfrm rot="16200000" flipV="1">
              <a:off x="7743966" y="4314949"/>
              <a:ext cx="358985" cy="298009"/>
            </a:xfrm>
            <a:prstGeom prst="line">
              <a:avLst/>
            </a:prstGeom>
          </p:spPr>
          <p:style>
            <a:lnRef idx="1">
              <a:schemeClr val="dk1"/>
            </a:lnRef>
            <a:fillRef idx="0">
              <a:schemeClr val="dk1"/>
            </a:fillRef>
            <a:effectRef idx="0">
              <a:schemeClr val="dk1"/>
            </a:effectRef>
            <a:fontRef idx="minor">
              <a:schemeClr val="tx1"/>
            </a:fontRef>
          </p:style>
        </p:cxnSp>
        <p:cxnSp>
          <p:nvCxnSpPr>
            <p:cNvPr id="79" name="Straight Connector 78"/>
            <p:cNvCxnSpPr>
              <a:stCxn id="74" idx="0"/>
            </p:cNvCxnSpPr>
            <p:nvPr/>
          </p:nvCxnSpPr>
          <p:spPr>
            <a:xfrm rot="5400000" flipH="1" flipV="1">
              <a:off x="7108049" y="4393413"/>
              <a:ext cx="357190" cy="285752"/>
            </a:xfrm>
            <a:prstGeom prst="line">
              <a:avLst/>
            </a:prstGeom>
          </p:spPr>
          <p:style>
            <a:lnRef idx="1">
              <a:schemeClr val="dk1"/>
            </a:lnRef>
            <a:fillRef idx="0">
              <a:schemeClr val="dk1"/>
            </a:fillRef>
            <a:effectRef idx="0">
              <a:schemeClr val="dk1"/>
            </a:effectRef>
            <a:fontRef idx="minor">
              <a:schemeClr val="tx1"/>
            </a:fontRef>
          </p:style>
        </p:cxnSp>
        <p:cxnSp>
          <p:nvCxnSpPr>
            <p:cNvPr id="80" name="Straight Connector 79"/>
            <p:cNvCxnSpPr>
              <a:stCxn id="76" idx="0"/>
              <a:endCxn id="72" idx="3"/>
            </p:cNvCxnSpPr>
            <p:nvPr/>
          </p:nvCxnSpPr>
          <p:spPr>
            <a:xfrm rot="5400000" flipH="1" flipV="1">
              <a:off x="6470338" y="3457694"/>
              <a:ext cx="358985" cy="440885"/>
            </a:xfrm>
            <a:prstGeom prst="line">
              <a:avLst/>
            </a:prstGeom>
          </p:spPr>
          <p:style>
            <a:lnRef idx="1">
              <a:schemeClr val="dk1"/>
            </a:lnRef>
            <a:fillRef idx="0">
              <a:schemeClr val="dk1"/>
            </a:fillRef>
            <a:effectRef idx="0">
              <a:schemeClr val="dk1"/>
            </a:effectRef>
            <a:fontRef idx="minor">
              <a:schemeClr val="tx1"/>
            </a:fontRef>
          </p:style>
        </p:cxnSp>
      </p:grpSp>
      <p:grpSp>
        <p:nvGrpSpPr>
          <p:cNvPr id="86" name="Group 85"/>
          <p:cNvGrpSpPr/>
          <p:nvPr/>
        </p:nvGrpSpPr>
        <p:grpSpPr>
          <a:xfrm>
            <a:off x="1142976" y="2428868"/>
            <a:ext cx="1500198" cy="1214446"/>
            <a:chOff x="1142976" y="2428868"/>
            <a:chExt cx="1500198" cy="1214446"/>
          </a:xfrm>
        </p:grpSpPr>
        <p:sp>
          <p:nvSpPr>
            <p:cNvPr id="50" name="Oval 49"/>
            <p:cNvSpPr/>
            <p:nvPr/>
          </p:nvSpPr>
          <p:spPr>
            <a:xfrm>
              <a:off x="2071670" y="3143248"/>
              <a:ext cx="571504"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51" name="Oval 50"/>
            <p:cNvSpPr/>
            <p:nvPr/>
          </p:nvSpPr>
          <p:spPr>
            <a:xfrm>
              <a:off x="1428728" y="2428868"/>
              <a:ext cx="571504"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cxnSp>
          <p:nvCxnSpPr>
            <p:cNvPr id="81" name="Straight Connector 80"/>
            <p:cNvCxnSpPr/>
            <p:nvPr/>
          </p:nvCxnSpPr>
          <p:spPr>
            <a:xfrm rot="5400000" flipH="1" flipV="1">
              <a:off x="1183926" y="2816546"/>
              <a:ext cx="287547" cy="369447"/>
            </a:xfrm>
            <a:prstGeom prst="line">
              <a:avLst/>
            </a:prstGeom>
          </p:spPr>
          <p:style>
            <a:lnRef idx="1">
              <a:schemeClr val="dk1"/>
            </a:lnRef>
            <a:fillRef idx="0">
              <a:schemeClr val="dk1"/>
            </a:fillRef>
            <a:effectRef idx="0">
              <a:schemeClr val="dk1"/>
            </a:effectRef>
            <a:fontRef idx="minor">
              <a:schemeClr val="tx1"/>
            </a:fontRef>
          </p:style>
        </p:cxnSp>
        <p:cxnSp>
          <p:nvCxnSpPr>
            <p:cNvPr id="82" name="Straight Connector 81"/>
            <p:cNvCxnSpPr/>
            <p:nvPr/>
          </p:nvCxnSpPr>
          <p:spPr>
            <a:xfrm rot="16200000" flipV="1">
              <a:off x="1867818" y="2918472"/>
              <a:ext cx="360780" cy="238828"/>
            </a:xfrm>
            <a:prstGeom prst="line">
              <a:avLst/>
            </a:prstGeom>
          </p:spPr>
          <p:style>
            <a:lnRef idx="1">
              <a:schemeClr val="dk1"/>
            </a:lnRef>
            <a:fillRef idx="0">
              <a:schemeClr val="dk1"/>
            </a:fillRef>
            <a:effectRef idx="0">
              <a:schemeClr val="dk1"/>
            </a:effectRef>
            <a:fontRef idx="minor">
              <a:schemeClr val="tx1"/>
            </a:fontRef>
          </p:style>
        </p:cxnSp>
      </p:grpSp>
      <p:sp>
        <p:nvSpPr>
          <p:cNvPr id="43" name="Oval 42"/>
          <p:cNvSpPr/>
          <p:nvPr/>
        </p:nvSpPr>
        <p:spPr>
          <a:xfrm>
            <a:off x="857224" y="3143248"/>
            <a:ext cx="571504" cy="50006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45" name="Oval 44"/>
          <p:cNvSpPr/>
          <p:nvPr/>
        </p:nvSpPr>
        <p:spPr>
          <a:xfrm>
            <a:off x="6786578" y="3071810"/>
            <a:ext cx="571504" cy="50006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7"/>
                                        </p:tgtEl>
                                        <p:attrNameLst>
                                          <p:attrName>style.visibility</p:attrName>
                                        </p:attrNameLst>
                                      </p:cBhvr>
                                      <p:to>
                                        <p:strVal val="visible"/>
                                      </p:to>
                                    </p:set>
                                    <p:anim calcmode="lin" valueType="num">
                                      <p:cBhvr additive="base">
                                        <p:cTn id="7" dur="500" fill="hold"/>
                                        <p:tgtEl>
                                          <p:spTgt spid="87"/>
                                        </p:tgtEl>
                                        <p:attrNameLst>
                                          <p:attrName>ppt_x</p:attrName>
                                        </p:attrNameLst>
                                      </p:cBhvr>
                                      <p:tavLst>
                                        <p:tav tm="0">
                                          <p:val>
                                            <p:strVal val="#ppt_x"/>
                                          </p:val>
                                        </p:tav>
                                        <p:tav tm="100000">
                                          <p:val>
                                            <p:strVal val="#ppt_x"/>
                                          </p:val>
                                        </p:tav>
                                      </p:tavLst>
                                    </p:anim>
                                    <p:anim calcmode="lin" valueType="num">
                                      <p:cBhvr additive="base">
                                        <p:cTn id="8" dur="500" fill="hold"/>
                                        <p:tgtEl>
                                          <p:spTgt spid="8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6"/>
                                        </p:tgtEl>
                                        <p:attrNameLst>
                                          <p:attrName>style.visibility</p:attrName>
                                        </p:attrNameLst>
                                      </p:cBhvr>
                                      <p:to>
                                        <p:strVal val="visible"/>
                                      </p:to>
                                    </p:set>
                                    <p:anim calcmode="lin" valueType="num">
                                      <p:cBhvr additive="base">
                                        <p:cTn id="11" dur="500" fill="hold"/>
                                        <p:tgtEl>
                                          <p:spTgt spid="86"/>
                                        </p:tgtEl>
                                        <p:attrNameLst>
                                          <p:attrName>ppt_x</p:attrName>
                                        </p:attrNameLst>
                                      </p:cBhvr>
                                      <p:tavLst>
                                        <p:tav tm="0">
                                          <p:val>
                                            <p:strVal val="#ppt_x"/>
                                          </p:val>
                                        </p:tav>
                                        <p:tav tm="100000">
                                          <p:val>
                                            <p:strVal val="#ppt_x"/>
                                          </p:val>
                                        </p:tav>
                                      </p:tavLst>
                                    </p:anim>
                                    <p:anim calcmode="lin" valueType="num">
                                      <p:cBhvr additive="base">
                                        <p:cTn id="12"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4"/>
                                        </p:tgtEl>
                                        <p:attrNameLst>
                                          <p:attrName>style.visibility</p:attrName>
                                        </p:attrNameLst>
                                      </p:cBhvr>
                                      <p:to>
                                        <p:strVal val="visible"/>
                                      </p:to>
                                    </p:set>
                                    <p:anim calcmode="lin" valueType="num">
                                      <p:cBhvr additive="base">
                                        <p:cTn id="17" dur="500" fill="hold"/>
                                        <p:tgtEl>
                                          <p:spTgt spid="84"/>
                                        </p:tgtEl>
                                        <p:attrNameLst>
                                          <p:attrName>ppt_x</p:attrName>
                                        </p:attrNameLst>
                                      </p:cBhvr>
                                      <p:tavLst>
                                        <p:tav tm="0">
                                          <p:val>
                                            <p:strVal val="#ppt_x"/>
                                          </p:val>
                                        </p:tav>
                                        <p:tav tm="100000">
                                          <p:val>
                                            <p:strVal val="#ppt_x"/>
                                          </p:val>
                                        </p:tav>
                                      </p:tavLst>
                                    </p:anim>
                                    <p:anim calcmode="lin" valueType="num">
                                      <p:cBhvr additive="base">
                                        <p:cTn id="18" dur="500" fill="hold"/>
                                        <p:tgtEl>
                                          <p:spTgt spid="84"/>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83"/>
                                        </p:tgtEl>
                                        <p:attrNameLst>
                                          <p:attrName>style.visibility</p:attrName>
                                        </p:attrNameLst>
                                      </p:cBhvr>
                                      <p:to>
                                        <p:strVal val="visible"/>
                                      </p:to>
                                    </p:set>
                                    <p:anim calcmode="lin" valueType="num">
                                      <p:cBhvr additive="base">
                                        <p:cTn id="21" dur="500" fill="hold"/>
                                        <p:tgtEl>
                                          <p:spTgt spid="83"/>
                                        </p:tgtEl>
                                        <p:attrNameLst>
                                          <p:attrName>ppt_x</p:attrName>
                                        </p:attrNameLst>
                                      </p:cBhvr>
                                      <p:tavLst>
                                        <p:tav tm="0">
                                          <p:val>
                                            <p:strVal val="#ppt_x"/>
                                          </p:val>
                                        </p:tav>
                                        <p:tav tm="100000">
                                          <p:val>
                                            <p:strVal val="#ppt_x"/>
                                          </p:val>
                                        </p:tav>
                                      </p:tavLst>
                                    </p:anim>
                                    <p:anim calcmode="lin" valueType="num">
                                      <p:cBhvr additive="base">
                                        <p:cTn id="22" dur="500" fill="hold"/>
                                        <p:tgtEl>
                                          <p:spTgt spid="8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diamond(in)">
                                      <p:cBhvr>
                                        <p:cTn id="27" dur="500"/>
                                        <p:tgtEl>
                                          <p:spTgt spid="43"/>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diamond(in)">
                                      <p:cBhvr>
                                        <p:cTn id="32" dur="500"/>
                                        <p:tgtEl>
                                          <p:spTgt spid="45"/>
                                        </p:tgtEl>
                                      </p:cBhvr>
                                    </p:animEffect>
                                  </p:childTnLst>
                                </p:cTn>
                              </p:par>
                            </p:childTnLst>
                          </p:cTn>
                        </p:par>
                      </p:childTnLst>
                    </p:cTn>
                  </p:par>
                  <p:par>
                    <p:cTn id="33" fill="hold">
                      <p:stCondLst>
                        <p:cond delay="indefinite"/>
                      </p:stCondLst>
                      <p:childTnLst>
                        <p:par>
                          <p:cTn id="34" fill="hold">
                            <p:stCondLst>
                              <p:cond delay="0"/>
                            </p:stCondLst>
                            <p:childTnLst>
                              <p:par>
                                <p:cTn id="35" presetID="63" presetClass="path" presetSubtype="0" accel="50000" decel="50000" fill="hold" nodeType="clickEffect">
                                  <p:stCondLst>
                                    <p:cond delay="0"/>
                                  </p:stCondLst>
                                  <p:childTnLst>
                                    <p:animMotion origin="layout" path="M -4.44444E-6 -2.59259E-6 L 0.30087 0.09931 " pathEditMode="relative" rAng="0" ptsTypes="AA">
                                      <p:cBhvr>
                                        <p:cTn id="36" dur="2000" fill="hold"/>
                                        <p:tgtEl>
                                          <p:spTgt spid="86"/>
                                        </p:tgtEl>
                                        <p:attrNameLst>
                                          <p:attrName>ppt_x</p:attrName>
                                          <p:attrName>ppt_y</p:attrName>
                                        </p:attrNameLst>
                                      </p:cBhvr>
                                      <p:rCtr x="150" y="50"/>
                                    </p:animMotion>
                                  </p:childTnLst>
                                </p:cTn>
                              </p:par>
                            </p:childTnLst>
                          </p:cTn>
                        </p:par>
                      </p:childTnLst>
                    </p:cTn>
                  </p:par>
                  <p:par>
                    <p:cTn id="37" fill="hold">
                      <p:stCondLst>
                        <p:cond delay="indefinite"/>
                      </p:stCondLst>
                      <p:childTnLst>
                        <p:par>
                          <p:cTn id="38" fill="hold">
                            <p:stCondLst>
                              <p:cond delay="0"/>
                            </p:stCondLst>
                            <p:childTnLst>
                              <p:par>
                                <p:cTn id="39" presetID="35" presetClass="path" presetSubtype="0" accel="50000" decel="50000" fill="hold" nodeType="clickEffect">
                                  <p:stCondLst>
                                    <p:cond delay="0"/>
                                  </p:stCondLst>
                                  <p:childTnLst>
                                    <p:animMotion origin="layout" path="M -1.94444E-6 3.33333E-6 L -0.3559 0.10578 " pathEditMode="relative" rAng="0" ptsTypes="AA">
                                      <p:cBhvr>
                                        <p:cTn id="40" dur="2000" fill="hold"/>
                                        <p:tgtEl>
                                          <p:spTgt spid="83"/>
                                        </p:tgtEl>
                                        <p:attrNameLst>
                                          <p:attrName>ppt_x</p:attrName>
                                          <p:attrName>ppt_y</p:attrName>
                                        </p:attrNameLst>
                                      </p:cBhvr>
                                      <p:rCtr x="-178" y="5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02581" y="285728"/>
            <a:ext cx="1430200" cy="400110"/>
          </a:xfrm>
          <a:prstGeom prst="rect">
            <a:avLst/>
          </a:prstGeom>
          <a:noFill/>
        </p:spPr>
        <p:txBody>
          <a:bodyPr wrap="none" rtlCol="0">
            <a:spAutoFit/>
          </a:bodyPr>
          <a:lstStyle/>
          <a:p>
            <a:r>
              <a:rPr lang="hr-HR" sz="2000" dirty="0" smtClean="0"/>
              <a:t>MUTACIJA</a:t>
            </a:r>
            <a:endParaRPr lang="hr-HR" sz="2000" dirty="0"/>
          </a:p>
        </p:txBody>
      </p:sp>
      <p:sp>
        <p:nvSpPr>
          <p:cNvPr id="5" name="TextBox 4"/>
          <p:cNvSpPr txBox="1"/>
          <p:nvPr/>
        </p:nvSpPr>
        <p:spPr>
          <a:xfrm>
            <a:off x="428596" y="1000108"/>
            <a:ext cx="8001056" cy="2308324"/>
          </a:xfrm>
          <a:prstGeom prst="rect">
            <a:avLst/>
          </a:prstGeom>
          <a:noFill/>
        </p:spPr>
        <p:txBody>
          <a:bodyPr wrap="square" rtlCol="0">
            <a:spAutoFit/>
          </a:bodyPr>
          <a:lstStyle/>
          <a:p>
            <a:pPr lvl="0"/>
            <a:r>
              <a:rPr lang="hr-HR" dirty="0" smtClean="0"/>
              <a:t>Postoje mnoge vrste mutacije u genetskom programiranju, a u ovoj implementaciji ćemo koristiti standardnu mutaciju.</a:t>
            </a:r>
          </a:p>
          <a:p>
            <a:pPr lvl="0"/>
            <a:endParaRPr lang="hr-HR" dirty="0" smtClean="0"/>
          </a:p>
          <a:p>
            <a:pPr lvl="0"/>
            <a:endParaRPr lang="hr-HR" dirty="0" smtClean="0"/>
          </a:p>
          <a:p>
            <a:pPr lvl="0"/>
            <a:r>
              <a:rPr lang="hr-HR" b="1" dirty="0" smtClean="0"/>
              <a:t>Standardna mutacija (</a:t>
            </a:r>
            <a:r>
              <a:rPr lang="hr-HR" b="1" i="1" dirty="0" smtClean="0"/>
              <a:t>subtree mutation</a:t>
            </a:r>
            <a:r>
              <a:rPr lang="hr-HR" b="1" dirty="0" smtClean="0"/>
              <a:t>)</a:t>
            </a:r>
          </a:p>
          <a:p>
            <a:pPr lvl="1"/>
            <a:r>
              <a:rPr lang="hr-HR" dirty="0" smtClean="0"/>
              <a:t>-slučajno se izabire čvor u stablu jedinke i umjesto njega se stavlja podstablo sa nasumično generiranim čvorovima</a:t>
            </a:r>
          </a:p>
          <a:p>
            <a:endParaRPr lang="hr-HR"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06539" y="214290"/>
            <a:ext cx="2140330" cy="400110"/>
          </a:xfrm>
          <a:prstGeom prst="rect">
            <a:avLst/>
          </a:prstGeom>
          <a:noFill/>
        </p:spPr>
        <p:txBody>
          <a:bodyPr wrap="none" rtlCol="0">
            <a:spAutoFit/>
          </a:bodyPr>
          <a:lstStyle/>
          <a:p>
            <a:r>
              <a:rPr lang="hr-HR" sz="2000" dirty="0" smtClean="0"/>
              <a:t>OPIS PROBLEMA</a:t>
            </a:r>
            <a:endParaRPr lang="hr-HR" sz="2000" dirty="0"/>
          </a:p>
        </p:txBody>
      </p:sp>
      <p:sp>
        <p:nvSpPr>
          <p:cNvPr id="3" name="TextBox 2"/>
          <p:cNvSpPr txBox="1"/>
          <p:nvPr/>
        </p:nvSpPr>
        <p:spPr>
          <a:xfrm>
            <a:off x="428596" y="1285860"/>
            <a:ext cx="7929618" cy="3693319"/>
          </a:xfrm>
          <a:prstGeom prst="rect">
            <a:avLst/>
          </a:prstGeom>
          <a:noFill/>
        </p:spPr>
        <p:txBody>
          <a:bodyPr wrap="square" rtlCol="0">
            <a:spAutoFit/>
          </a:bodyPr>
          <a:lstStyle/>
          <a:p>
            <a:pPr>
              <a:buFontTx/>
              <a:buChar char="-"/>
            </a:pPr>
            <a:r>
              <a:rPr lang="hr-HR" dirty="0" smtClean="0"/>
              <a:t> Problem koji pokušavamo riješiti je spuštanje moonlandera na mjesec.</a:t>
            </a:r>
          </a:p>
          <a:p>
            <a:endParaRPr lang="hr-HR" dirty="0" smtClean="0"/>
          </a:p>
          <a:p>
            <a:pPr>
              <a:buFontTx/>
              <a:buChar char="-"/>
            </a:pPr>
            <a:r>
              <a:rPr lang="hr-HR" dirty="0" smtClean="0"/>
              <a:t> Letjelicu privlači mjesečeva gravitacija. Dodavanjem potiska moguće je odupirati se toj gravitaciji. Cilj je letjelicu što nježnije spustiti na površinu. </a:t>
            </a:r>
          </a:p>
          <a:p>
            <a:pPr>
              <a:buFontTx/>
              <a:buChar char="-"/>
            </a:pPr>
            <a:endParaRPr lang="hr-HR" dirty="0" smtClean="0"/>
          </a:p>
          <a:p>
            <a:pPr>
              <a:buFontTx/>
              <a:buChar char="-"/>
            </a:pPr>
            <a:r>
              <a:rPr lang="hr-HR" dirty="0" smtClean="0"/>
              <a:t>Rješenje, odnosno jedinka je funkcija koja za dano vrijeme i trenutačnu brzinu kao izlaz daje silu potiska</a:t>
            </a:r>
          </a:p>
          <a:p>
            <a:pPr>
              <a:buFontTx/>
              <a:buChar char="-"/>
            </a:pPr>
            <a:endParaRPr lang="hr-HR" dirty="0" smtClean="0"/>
          </a:p>
          <a:p>
            <a:pPr>
              <a:buFontTx/>
              <a:buChar char="-"/>
            </a:pPr>
            <a:r>
              <a:rPr lang="hr-HR" dirty="0" smtClean="0"/>
              <a:t>Koristimo genetsko programiranje da bi dobili funkciju koja što nježnije spušta letjelicu na površinu, odnosno tražimo takvu funkciju da brzina u trenutku kontakta sa podlogom bude minimalna</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4678" y="214290"/>
            <a:ext cx="2857520" cy="400110"/>
          </a:xfrm>
          <a:prstGeom prst="rect">
            <a:avLst/>
          </a:prstGeom>
          <a:noFill/>
        </p:spPr>
        <p:txBody>
          <a:bodyPr wrap="square" rtlCol="0">
            <a:spAutoFit/>
          </a:bodyPr>
          <a:lstStyle/>
          <a:p>
            <a:r>
              <a:rPr lang="hr-HR" sz="2000" dirty="0" smtClean="0"/>
              <a:t>ZADANE KONSTANTE</a:t>
            </a:r>
            <a:endParaRPr lang="hr-HR" sz="2000" dirty="0"/>
          </a:p>
        </p:txBody>
      </p:sp>
      <p:sp>
        <p:nvSpPr>
          <p:cNvPr id="3" name="TextBox 2"/>
          <p:cNvSpPr txBox="1"/>
          <p:nvPr/>
        </p:nvSpPr>
        <p:spPr>
          <a:xfrm>
            <a:off x="500034" y="1428736"/>
            <a:ext cx="7286676" cy="2031325"/>
          </a:xfrm>
          <a:prstGeom prst="rect">
            <a:avLst/>
          </a:prstGeom>
          <a:noFill/>
        </p:spPr>
        <p:txBody>
          <a:bodyPr wrap="square" rtlCol="0">
            <a:spAutoFit/>
          </a:bodyPr>
          <a:lstStyle/>
          <a:p>
            <a:pPr>
              <a:buFontTx/>
              <a:buChar char="-"/>
            </a:pPr>
            <a:r>
              <a:rPr lang="en-US" dirty="0" smtClean="0"/>
              <a:t> l</a:t>
            </a:r>
            <a:r>
              <a:rPr lang="hr-HR" dirty="0" smtClean="0"/>
              <a:t>etjelica se nalazi na 100 metara iznad površine mjeseca</a:t>
            </a:r>
          </a:p>
          <a:p>
            <a:pPr>
              <a:buFontTx/>
              <a:buChar char="-"/>
            </a:pPr>
            <a:r>
              <a:rPr lang="hr-HR" dirty="0" smtClean="0"/>
              <a:t> masa letjelice iznosi 1000 kg</a:t>
            </a:r>
          </a:p>
          <a:p>
            <a:pPr>
              <a:buFontTx/>
              <a:buChar char="-"/>
            </a:pPr>
            <a:r>
              <a:rPr lang="hr-HR" dirty="0" smtClean="0"/>
              <a:t> mjesečeva gravitacija je 1.6 m/s</a:t>
            </a:r>
            <a:r>
              <a:rPr lang="en-US" dirty="0" smtClean="0"/>
              <a:t>^2</a:t>
            </a:r>
            <a:endParaRPr lang="hr-HR" dirty="0" smtClean="0"/>
          </a:p>
          <a:p>
            <a:pPr>
              <a:buFontTx/>
              <a:buChar char="-"/>
            </a:pPr>
            <a:r>
              <a:rPr lang="hr-HR" dirty="0" smtClean="0"/>
              <a:t> potisak koji daje silu od 1000 N u trajanju od 1 sekunde troši 1 litru goriva</a:t>
            </a:r>
          </a:p>
          <a:p>
            <a:pPr>
              <a:buFontTx/>
              <a:buChar char="-"/>
            </a:pPr>
            <a:r>
              <a:rPr lang="hr-HR" dirty="0" smtClean="0"/>
              <a:t> količina goriva je ograničena na 30 litara</a:t>
            </a:r>
          </a:p>
          <a:p>
            <a:pPr>
              <a:buFontTx/>
              <a:buChar char="-"/>
            </a:pPr>
            <a:r>
              <a:rPr lang="hr-HR" dirty="0" smtClean="0"/>
              <a:t> snaga potiska je ograničena na 100 000 N</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86182" y="214290"/>
            <a:ext cx="1643074" cy="400110"/>
          </a:xfrm>
          <a:prstGeom prst="rect">
            <a:avLst/>
          </a:prstGeom>
          <a:noFill/>
        </p:spPr>
        <p:txBody>
          <a:bodyPr wrap="square" rtlCol="0">
            <a:spAutoFit/>
          </a:bodyPr>
          <a:lstStyle/>
          <a:p>
            <a:r>
              <a:rPr lang="hr-HR" sz="2000" dirty="0" smtClean="0"/>
              <a:t>PARAMETRI</a:t>
            </a:r>
            <a:endParaRPr lang="hr-HR" sz="2000" dirty="0"/>
          </a:p>
        </p:txBody>
      </p:sp>
      <p:sp>
        <p:nvSpPr>
          <p:cNvPr id="3" name="TextBox 2"/>
          <p:cNvSpPr txBox="1"/>
          <p:nvPr/>
        </p:nvSpPr>
        <p:spPr>
          <a:xfrm>
            <a:off x="571472" y="928670"/>
            <a:ext cx="7929618" cy="2585323"/>
          </a:xfrm>
          <a:prstGeom prst="rect">
            <a:avLst/>
          </a:prstGeom>
          <a:noFill/>
        </p:spPr>
        <p:txBody>
          <a:bodyPr wrap="square" rtlCol="0">
            <a:spAutoFit/>
          </a:bodyPr>
          <a:lstStyle/>
          <a:p>
            <a:pPr>
              <a:buFontTx/>
              <a:buChar char="-"/>
            </a:pPr>
            <a:r>
              <a:rPr lang="hr-HR" dirty="0" smtClean="0"/>
              <a:t> koristi se turnirska selekcija</a:t>
            </a:r>
          </a:p>
          <a:p>
            <a:pPr>
              <a:buFontTx/>
              <a:buChar char="-"/>
            </a:pPr>
            <a:r>
              <a:rPr lang="hr-HR" dirty="0"/>
              <a:t> </a:t>
            </a:r>
            <a:r>
              <a:rPr lang="hr-HR" dirty="0" smtClean="0"/>
              <a:t>veličina turnira je 3</a:t>
            </a:r>
          </a:p>
          <a:p>
            <a:pPr>
              <a:buFontTx/>
              <a:buChar char="-"/>
            </a:pPr>
            <a:r>
              <a:rPr lang="hr-HR" dirty="0"/>
              <a:t> </a:t>
            </a:r>
            <a:r>
              <a:rPr lang="hr-HR" dirty="0" smtClean="0"/>
              <a:t>uvijet za prekid simulacije je određen brojem generacija</a:t>
            </a:r>
          </a:p>
          <a:p>
            <a:pPr>
              <a:buFontTx/>
              <a:buChar char="-"/>
            </a:pPr>
            <a:r>
              <a:rPr lang="hr-HR" dirty="0"/>
              <a:t> </a:t>
            </a:r>
            <a:r>
              <a:rPr lang="hr-HR" dirty="0" smtClean="0"/>
              <a:t>dubina stabla početne populacije je 3-8</a:t>
            </a:r>
          </a:p>
          <a:p>
            <a:pPr>
              <a:buFontTx/>
              <a:buChar char="-"/>
            </a:pPr>
            <a:r>
              <a:rPr lang="hr-HR" dirty="0"/>
              <a:t> </a:t>
            </a:r>
            <a:r>
              <a:rPr lang="hr-HR" dirty="0" smtClean="0"/>
              <a:t>simulacija se provodi 3 puta za sve kombinacije sljedećih parametara:</a:t>
            </a:r>
          </a:p>
          <a:p>
            <a:pPr lvl="1">
              <a:buFontTx/>
              <a:buChar char="-"/>
            </a:pPr>
            <a:r>
              <a:rPr lang="hr-HR" dirty="0"/>
              <a:t> </a:t>
            </a:r>
            <a:r>
              <a:rPr lang="hr-HR" dirty="0" smtClean="0"/>
              <a:t>veličina populacije: 30 ili 200 jedinki</a:t>
            </a:r>
          </a:p>
          <a:p>
            <a:pPr lvl="1">
              <a:buFontTx/>
              <a:buChar char="-"/>
            </a:pPr>
            <a:r>
              <a:rPr lang="hr-HR" dirty="0"/>
              <a:t> </a:t>
            </a:r>
            <a:r>
              <a:rPr lang="hr-HR" dirty="0" smtClean="0"/>
              <a:t>broj generacija: 10 ili 200</a:t>
            </a:r>
          </a:p>
          <a:p>
            <a:pPr lvl="1">
              <a:buFontTx/>
              <a:buChar char="-"/>
            </a:pPr>
            <a:r>
              <a:rPr lang="hr-HR" dirty="0"/>
              <a:t> </a:t>
            </a:r>
            <a:r>
              <a:rPr lang="hr-HR" dirty="0" smtClean="0"/>
              <a:t>vjerojatnost mutacije jedinke: 0.</a:t>
            </a:r>
            <a:r>
              <a:rPr lang="en-US" dirty="0" smtClean="0"/>
              <a:t>1</a:t>
            </a:r>
            <a:r>
              <a:rPr lang="hr-HR" dirty="0" smtClean="0"/>
              <a:t> ili 0.6</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702</TotalTime>
  <Words>885</Words>
  <Application>Microsoft Office PowerPoint</Application>
  <PresentationFormat>On-screen Show (4:3)</PresentationFormat>
  <Paragraphs>277</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Spuštanje moonlandera upotrebom genetskog programiranja</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Doma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Spuštanje moonlandera upotrebom genetskog programiranja</dc:title>
  <dc:creator>Kreso</dc:creator>
  <cp:lastModifiedBy>Kreso</cp:lastModifiedBy>
  <cp:revision>25</cp:revision>
  <dcterms:created xsi:type="dcterms:W3CDTF">2009-05-08T09:24:44Z</dcterms:created>
  <dcterms:modified xsi:type="dcterms:W3CDTF">2009-06-09T11:14:38Z</dcterms:modified>
</cp:coreProperties>
</file>