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8" r:id="rId8"/>
    <p:sldId id="264" r:id="rId9"/>
    <p:sldId id="265" r:id="rId10"/>
    <p:sldId id="266" r:id="rId11"/>
    <p:sldId id="267" r:id="rId12"/>
    <p:sldId id="271" r:id="rId13"/>
    <p:sldId id="270" r:id="rId14"/>
    <p:sldId id="272" r:id="rId1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64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Sheet1!$A$1:$A$14</c:f>
              <c:numCache>
                <c:formatCode>General</c:formatCode>
                <c:ptCount val="14"/>
                <c:pt idx="0">
                  <c:v>256</c:v>
                </c:pt>
                <c:pt idx="1">
                  <c:v>320</c:v>
                </c:pt>
                <c:pt idx="2">
                  <c:v>384</c:v>
                </c:pt>
                <c:pt idx="3">
                  <c:v>448</c:v>
                </c:pt>
                <c:pt idx="4">
                  <c:v>512</c:v>
                </c:pt>
                <c:pt idx="5">
                  <c:v>640</c:v>
                </c:pt>
                <c:pt idx="6">
                  <c:v>768</c:v>
                </c:pt>
                <c:pt idx="7">
                  <c:v>896</c:v>
                </c:pt>
                <c:pt idx="8">
                  <c:v>1024</c:v>
                </c:pt>
                <c:pt idx="9">
                  <c:v>1280</c:v>
                </c:pt>
                <c:pt idx="10">
                  <c:v>1536</c:v>
                </c:pt>
                <c:pt idx="11">
                  <c:v>1792</c:v>
                </c:pt>
                <c:pt idx="12">
                  <c:v>2048</c:v>
                </c:pt>
                <c:pt idx="13">
                  <c:v>2560</c:v>
                </c:pt>
              </c:numCache>
            </c:numRef>
          </c:cat>
          <c:val>
            <c:numRef>
              <c:f>Sheet1!$B$1:$B$14</c:f>
              <c:numCache>
                <c:formatCode>General</c:formatCode>
                <c:ptCount val="14"/>
                <c:pt idx="0">
                  <c:v>0.28999999999999998</c:v>
                </c:pt>
                <c:pt idx="1">
                  <c:v>0.48</c:v>
                </c:pt>
                <c:pt idx="2">
                  <c:v>0.83</c:v>
                </c:pt>
                <c:pt idx="3">
                  <c:v>1.26</c:v>
                </c:pt>
                <c:pt idx="4">
                  <c:v>2.34</c:v>
                </c:pt>
                <c:pt idx="5">
                  <c:v>3.44</c:v>
                </c:pt>
                <c:pt idx="6">
                  <c:v>12.9</c:v>
                </c:pt>
                <c:pt idx="7">
                  <c:v>29.27</c:v>
                </c:pt>
                <c:pt idx="8">
                  <c:v>39.409999999999997</c:v>
                </c:pt>
                <c:pt idx="9">
                  <c:v>54.41</c:v>
                </c:pt>
                <c:pt idx="10">
                  <c:v>62.3</c:v>
                </c:pt>
                <c:pt idx="11">
                  <c:v>70.05</c:v>
                </c:pt>
                <c:pt idx="12">
                  <c:v>80.28</c:v>
                </c:pt>
                <c:pt idx="13">
                  <c:v>93.8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026240"/>
        <c:axId val="34004992"/>
      </c:lineChart>
      <c:catAx>
        <c:axId val="3402624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hr-HR" sz="1200"/>
                  <a:t>Broj</a:t>
                </a:r>
                <a:r>
                  <a:rPr lang="hr-HR" sz="1200" baseline="0"/>
                  <a:t> ulaznih podataka</a:t>
                </a:r>
              </a:p>
            </c:rich>
          </c:tx>
          <c:layout>
            <c:manualLayout>
              <c:xMode val="edge"/>
              <c:yMode val="edge"/>
              <c:x val="0.42548476461911272"/>
              <c:y val="0.926822214685697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4004992"/>
        <c:crosses val="autoZero"/>
        <c:auto val="1"/>
        <c:lblAlgn val="ctr"/>
        <c:lblOffset val="100"/>
        <c:noMultiLvlLbl val="0"/>
      </c:catAx>
      <c:valAx>
        <c:axId val="3400499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/>
                </a:pPr>
                <a:r>
                  <a:rPr lang="hr-HR" sz="1200"/>
                  <a:t>Brzina izvođenja (paralelno / slijedno)</a:t>
                </a:r>
              </a:p>
            </c:rich>
          </c:tx>
          <c:layout>
            <c:manualLayout>
              <c:xMode val="edge"/>
              <c:yMode val="edge"/>
              <c:x val="1.2223614317881071E-2"/>
              <c:y val="0.1028377451238361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34026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034892952430532"/>
          <c:y val="8.9159240243147586E-2"/>
          <c:w val="0.80963955050098946"/>
          <c:h val="0.67641665806973827"/>
        </c:manualLayout>
      </c:layout>
      <c:scatterChart>
        <c:scatterStyle val="smoothMarker"/>
        <c:varyColors val="0"/>
        <c:ser>
          <c:idx val="0"/>
          <c:order val="0"/>
          <c:dLbls>
            <c:dLbl>
              <c:idx val="0"/>
              <c:layout>
                <c:manualLayout>
                  <c:x val="-1.1829157718921499E-2"/>
                  <c:y val="3.65024833434281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0644584716166679E-2"/>
                  <c:y val="-5.37539269129820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3867725212034447E-2"/>
                  <c:y val="-7.01641833232384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6.242467625431119E-3"/>
                  <c:y val="-3.73436705027256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2484631569814101E-2"/>
                  <c:y val="-7.01641833232384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Sheet1!$A$76:$A$83</c:f>
              <c:numCache>
                <c:formatCode>General</c:formatCode>
                <c:ptCount val="8"/>
                <c:pt idx="0">
                  <c:v>8388608</c:v>
                </c:pt>
                <c:pt idx="1">
                  <c:v>12582912</c:v>
                </c:pt>
                <c:pt idx="2">
                  <c:v>16777216</c:v>
                </c:pt>
                <c:pt idx="3">
                  <c:v>25165824</c:v>
                </c:pt>
                <c:pt idx="4">
                  <c:v>33554432</c:v>
                </c:pt>
                <c:pt idx="5">
                  <c:v>50331648</c:v>
                </c:pt>
                <c:pt idx="6">
                  <c:v>67108864</c:v>
                </c:pt>
                <c:pt idx="7">
                  <c:v>100663296</c:v>
                </c:pt>
              </c:numCache>
            </c:numRef>
          </c:xVal>
          <c:yVal>
            <c:numRef>
              <c:f>Sheet1!$B$76:$B$83</c:f>
              <c:numCache>
                <c:formatCode>General</c:formatCode>
                <c:ptCount val="8"/>
                <c:pt idx="0">
                  <c:v>2.08</c:v>
                </c:pt>
                <c:pt idx="1">
                  <c:v>6.7</c:v>
                </c:pt>
                <c:pt idx="2">
                  <c:v>7.07</c:v>
                </c:pt>
                <c:pt idx="3">
                  <c:v>5.43</c:v>
                </c:pt>
                <c:pt idx="4">
                  <c:v>4.6900000000000004</c:v>
                </c:pt>
                <c:pt idx="5">
                  <c:v>4.0999999999999996</c:v>
                </c:pt>
                <c:pt idx="6">
                  <c:v>3.64</c:v>
                </c:pt>
                <c:pt idx="7">
                  <c:v>2.41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366656"/>
        <c:axId val="41368576"/>
      </c:scatterChart>
      <c:valAx>
        <c:axId val="41366656"/>
        <c:scaling>
          <c:orientation val="minMax"/>
          <c:max val="101000000"/>
          <c:min val="8000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hr-HR" sz="1200"/>
                  <a:t>Broj</a:t>
                </a:r>
                <a:r>
                  <a:rPr lang="hr-HR" sz="1200" baseline="0"/>
                  <a:t> ulaznih podataka</a:t>
                </a:r>
              </a:p>
            </c:rich>
          </c:tx>
          <c:layout>
            <c:manualLayout>
              <c:xMode val="edge"/>
              <c:yMode val="edge"/>
              <c:x val="0.42544434006782522"/>
              <c:y val="0.8728199346897963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368576"/>
        <c:crosses val="autoZero"/>
        <c:crossBetween val="midCat"/>
      </c:valAx>
      <c:valAx>
        <c:axId val="413685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hr-HR" sz="1200"/>
                  <a:t>Brzina</a:t>
                </a:r>
                <a:r>
                  <a:rPr lang="hr-HR" sz="1200" baseline="0"/>
                  <a:t> izvođenja (slijedno / paralelno)</a:t>
                </a:r>
                <a:endParaRPr lang="hr-HR" sz="1200"/>
              </a:p>
            </c:rich>
          </c:tx>
          <c:layout>
            <c:manualLayout>
              <c:xMode val="edge"/>
              <c:yMode val="edge"/>
              <c:x val="3.8898071625344345E-2"/>
              <c:y val="9.58727236018574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4136665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55F35B-FC4F-41A7-B958-A3D942305F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7B5007BD-2312-45F4-823D-C5D50C7A73C9}">
      <dgm:prSet phldrT="[Text]" custT="1"/>
      <dgm:spPr/>
      <dgm:t>
        <a:bodyPr/>
        <a:lstStyle/>
        <a:p>
          <a:r>
            <a:rPr lang="hr-HR" sz="3200" dirty="0" smtClean="0"/>
            <a:t>Paralelno brže od slijednog</a:t>
          </a:r>
          <a:endParaRPr lang="hr-HR" sz="3200" dirty="0"/>
        </a:p>
      </dgm:t>
    </dgm:pt>
    <dgm:pt modelId="{2847423B-AB58-4512-92B8-E133F1A71AA8}" type="parTrans" cxnId="{069B3B30-768D-446F-ADE3-6E8520DB7332}">
      <dgm:prSet/>
      <dgm:spPr/>
      <dgm:t>
        <a:bodyPr/>
        <a:lstStyle/>
        <a:p>
          <a:endParaRPr lang="hr-HR"/>
        </a:p>
      </dgm:t>
    </dgm:pt>
    <dgm:pt modelId="{0E3F350E-0665-4815-B6C3-3BD03E469B37}" type="sibTrans" cxnId="{069B3B30-768D-446F-ADE3-6E8520DB7332}">
      <dgm:prSet/>
      <dgm:spPr/>
      <dgm:t>
        <a:bodyPr/>
        <a:lstStyle/>
        <a:p>
          <a:endParaRPr lang="hr-HR"/>
        </a:p>
      </dgm:t>
    </dgm:pt>
    <dgm:pt modelId="{F450F07F-D133-468C-84B4-60EFF64FC5A4}">
      <dgm:prSet phldrT="[Text]" custT="1"/>
      <dgm:spPr/>
      <dgm:t>
        <a:bodyPr/>
        <a:lstStyle/>
        <a:p>
          <a:r>
            <a:rPr lang="hr-HR" sz="2800" dirty="0" smtClean="0"/>
            <a:t>Množenje matrica</a:t>
          </a:r>
          <a:endParaRPr lang="hr-HR" sz="2800" dirty="0"/>
        </a:p>
      </dgm:t>
    </dgm:pt>
    <dgm:pt modelId="{F6407FA3-97CB-4889-89C5-2AED4D1B127F}" type="parTrans" cxnId="{5CFF19EE-7939-4292-937A-2F153B92AE19}">
      <dgm:prSet/>
      <dgm:spPr/>
      <dgm:t>
        <a:bodyPr/>
        <a:lstStyle/>
        <a:p>
          <a:endParaRPr lang="hr-HR"/>
        </a:p>
      </dgm:t>
    </dgm:pt>
    <dgm:pt modelId="{3184D684-A5D5-49F0-85F3-089189C34A61}" type="sibTrans" cxnId="{5CFF19EE-7939-4292-937A-2F153B92AE19}">
      <dgm:prSet/>
      <dgm:spPr/>
      <dgm:t>
        <a:bodyPr/>
        <a:lstStyle/>
        <a:p>
          <a:endParaRPr lang="hr-HR"/>
        </a:p>
      </dgm:t>
    </dgm:pt>
    <dgm:pt modelId="{27C5ABB0-3101-4018-A346-2C85E24F7961}">
      <dgm:prSet phldrT="[Text]" custT="1"/>
      <dgm:spPr/>
      <dgm:t>
        <a:bodyPr/>
        <a:lstStyle/>
        <a:p>
          <a:r>
            <a:rPr lang="hr-HR" sz="3200" dirty="0" smtClean="0"/>
            <a:t>Slijedno brže od paralelnog</a:t>
          </a:r>
          <a:endParaRPr lang="hr-HR" sz="3200" dirty="0"/>
        </a:p>
      </dgm:t>
    </dgm:pt>
    <dgm:pt modelId="{3E2FB751-0344-4289-AAA5-77C31569362C}" type="parTrans" cxnId="{3EDDE682-55F3-4A83-AE86-A1A463267D5A}">
      <dgm:prSet/>
      <dgm:spPr/>
      <dgm:t>
        <a:bodyPr/>
        <a:lstStyle/>
        <a:p>
          <a:endParaRPr lang="hr-HR"/>
        </a:p>
      </dgm:t>
    </dgm:pt>
    <dgm:pt modelId="{63CE3C49-7F41-4599-BD66-6EC1B64957B7}" type="sibTrans" cxnId="{3EDDE682-55F3-4A83-AE86-A1A463267D5A}">
      <dgm:prSet/>
      <dgm:spPr/>
      <dgm:t>
        <a:bodyPr/>
        <a:lstStyle/>
        <a:p>
          <a:endParaRPr lang="hr-HR"/>
        </a:p>
      </dgm:t>
    </dgm:pt>
    <dgm:pt modelId="{3AA2BB21-68FD-4A73-9E55-5438D0919634}">
      <dgm:prSet phldrT="[Text]" custT="1"/>
      <dgm:spPr/>
      <dgm:t>
        <a:bodyPr/>
        <a:lstStyle/>
        <a:p>
          <a:r>
            <a:rPr lang="hr-HR" sz="2800" dirty="0" smtClean="0"/>
            <a:t>Zbrajanje vektora</a:t>
          </a:r>
          <a:endParaRPr lang="hr-HR" sz="2800" dirty="0"/>
        </a:p>
      </dgm:t>
    </dgm:pt>
    <dgm:pt modelId="{799B34C8-B2AE-434B-BC64-C443614C8B6E}" type="parTrans" cxnId="{5B613F3A-F56C-4C6A-9378-ECD4E320BF13}">
      <dgm:prSet/>
      <dgm:spPr/>
      <dgm:t>
        <a:bodyPr/>
        <a:lstStyle/>
        <a:p>
          <a:endParaRPr lang="hr-HR"/>
        </a:p>
      </dgm:t>
    </dgm:pt>
    <dgm:pt modelId="{30595DD8-5235-46EA-ADAE-420A95EE08E2}" type="sibTrans" cxnId="{5B613F3A-F56C-4C6A-9378-ECD4E320BF13}">
      <dgm:prSet/>
      <dgm:spPr/>
      <dgm:t>
        <a:bodyPr/>
        <a:lstStyle/>
        <a:p>
          <a:endParaRPr lang="hr-HR"/>
        </a:p>
      </dgm:t>
    </dgm:pt>
    <dgm:pt modelId="{06632115-BB12-4744-8C76-4D94F964DA3C}" type="pres">
      <dgm:prSet presAssocID="{1555F35B-FC4F-41A7-B958-A3D942305F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A3B7BB0E-2D10-4CDF-BE40-F8486A3AD2D6}" type="pres">
      <dgm:prSet presAssocID="{7B5007BD-2312-45F4-823D-C5D50C7A73C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5A15DCD-D265-4BA2-827A-171A47C55E22}" type="pres">
      <dgm:prSet presAssocID="{7B5007BD-2312-45F4-823D-C5D50C7A73C9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633F4EB6-0158-4D5B-A379-CD04C278F3DF}" type="pres">
      <dgm:prSet presAssocID="{27C5ABB0-3101-4018-A346-2C85E24F796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DE823D6-E418-4C7F-B12A-2949F8005158}" type="pres">
      <dgm:prSet presAssocID="{27C5ABB0-3101-4018-A346-2C85E24F7961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3EDDE682-55F3-4A83-AE86-A1A463267D5A}" srcId="{1555F35B-FC4F-41A7-B958-A3D942305F00}" destId="{27C5ABB0-3101-4018-A346-2C85E24F7961}" srcOrd="1" destOrd="0" parTransId="{3E2FB751-0344-4289-AAA5-77C31569362C}" sibTransId="{63CE3C49-7F41-4599-BD66-6EC1B64957B7}"/>
    <dgm:cxn modelId="{6DEEE14A-5984-4802-9F82-A1B05FE58E58}" type="presOf" srcId="{F450F07F-D133-468C-84B4-60EFF64FC5A4}" destId="{25A15DCD-D265-4BA2-827A-171A47C55E22}" srcOrd="0" destOrd="0" presId="urn:microsoft.com/office/officeart/2005/8/layout/vList2"/>
    <dgm:cxn modelId="{B06649BA-AAB0-4127-A6FF-4522DDAB852F}" type="presOf" srcId="{1555F35B-FC4F-41A7-B958-A3D942305F00}" destId="{06632115-BB12-4744-8C76-4D94F964DA3C}" srcOrd="0" destOrd="0" presId="urn:microsoft.com/office/officeart/2005/8/layout/vList2"/>
    <dgm:cxn modelId="{5CFF19EE-7939-4292-937A-2F153B92AE19}" srcId="{7B5007BD-2312-45F4-823D-C5D50C7A73C9}" destId="{F450F07F-D133-468C-84B4-60EFF64FC5A4}" srcOrd="0" destOrd="0" parTransId="{F6407FA3-97CB-4889-89C5-2AED4D1B127F}" sibTransId="{3184D684-A5D5-49F0-85F3-089189C34A61}"/>
    <dgm:cxn modelId="{069B3B30-768D-446F-ADE3-6E8520DB7332}" srcId="{1555F35B-FC4F-41A7-B958-A3D942305F00}" destId="{7B5007BD-2312-45F4-823D-C5D50C7A73C9}" srcOrd="0" destOrd="0" parTransId="{2847423B-AB58-4512-92B8-E133F1A71AA8}" sibTransId="{0E3F350E-0665-4815-B6C3-3BD03E469B37}"/>
    <dgm:cxn modelId="{B516EE0F-2A33-4623-A3F4-D8167C3821EE}" type="presOf" srcId="{7B5007BD-2312-45F4-823D-C5D50C7A73C9}" destId="{A3B7BB0E-2D10-4CDF-BE40-F8486A3AD2D6}" srcOrd="0" destOrd="0" presId="urn:microsoft.com/office/officeart/2005/8/layout/vList2"/>
    <dgm:cxn modelId="{5B613F3A-F56C-4C6A-9378-ECD4E320BF13}" srcId="{27C5ABB0-3101-4018-A346-2C85E24F7961}" destId="{3AA2BB21-68FD-4A73-9E55-5438D0919634}" srcOrd="0" destOrd="0" parTransId="{799B34C8-B2AE-434B-BC64-C443614C8B6E}" sibTransId="{30595DD8-5235-46EA-ADAE-420A95EE08E2}"/>
    <dgm:cxn modelId="{0A01A3C8-12CC-4A03-BA02-F5D8D0351D2E}" type="presOf" srcId="{27C5ABB0-3101-4018-A346-2C85E24F7961}" destId="{633F4EB6-0158-4D5B-A379-CD04C278F3DF}" srcOrd="0" destOrd="0" presId="urn:microsoft.com/office/officeart/2005/8/layout/vList2"/>
    <dgm:cxn modelId="{58E13ACC-EFF2-40DC-838F-D427D84E94AF}" type="presOf" srcId="{3AA2BB21-68FD-4A73-9E55-5438D0919634}" destId="{1DE823D6-E418-4C7F-B12A-2949F8005158}" srcOrd="0" destOrd="0" presId="urn:microsoft.com/office/officeart/2005/8/layout/vList2"/>
    <dgm:cxn modelId="{C89E7E93-EA55-495F-B3F3-20EAF4DFA45E}" type="presParOf" srcId="{06632115-BB12-4744-8C76-4D94F964DA3C}" destId="{A3B7BB0E-2D10-4CDF-BE40-F8486A3AD2D6}" srcOrd="0" destOrd="0" presId="urn:microsoft.com/office/officeart/2005/8/layout/vList2"/>
    <dgm:cxn modelId="{61957DF7-3979-4D6A-9D4A-64E915C8F1BE}" type="presParOf" srcId="{06632115-BB12-4744-8C76-4D94F964DA3C}" destId="{25A15DCD-D265-4BA2-827A-171A47C55E22}" srcOrd="1" destOrd="0" presId="urn:microsoft.com/office/officeart/2005/8/layout/vList2"/>
    <dgm:cxn modelId="{E4803A57-2918-477E-B8E1-96524F01905A}" type="presParOf" srcId="{06632115-BB12-4744-8C76-4D94F964DA3C}" destId="{633F4EB6-0158-4D5B-A379-CD04C278F3DF}" srcOrd="2" destOrd="0" presId="urn:microsoft.com/office/officeart/2005/8/layout/vList2"/>
    <dgm:cxn modelId="{F072CEAA-63AA-4EB2-AAE6-2560518FDF11}" type="presParOf" srcId="{06632115-BB12-4744-8C76-4D94F964DA3C}" destId="{1DE823D6-E418-4C7F-B12A-2949F800515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7BB0E-2D10-4CDF-BE40-F8486A3AD2D6}">
      <dsp:nvSpPr>
        <dsp:cNvPr id="0" name=""/>
        <dsp:cNvSpPr/>
      </dsp:nvSpPr>
      <dsp:spPr>
        <a:xfrm>
          <a:off x="0" y="7358"/>
          <a:ext cx="82296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Paralelno brže od slijednog</a:t>
          </a:r>
          <a:endParaRPr lang="hr-HR" sz="3200" kern="1200" dirty="0"/>
        </a:p>
      </dsp:txBody>
      <dsp:txXfrm>
        <a:off x="56658" y="64016"/>
        <a:ext cx="8116284" cy="1047324"/>
      </dsp:txXfrm>
    </dsp:sp>
    <dsp:sp modelId="{25A15DCD-D265-4BA2-827A-171A47C55E22}">
      <dsp:nvSpPr>
        <dsp:cNvPr id="0" name=""/>
        <dsp:cNvSpPr/>
      </dsp:nvSpPr>
      <dsp:spPr>
        <a:xfrm>
          <a:off x="0" y="1167998"/>
          <a:ext cx="82296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2800" kern="1200" dirty="0" smtClean="0"/>
            <a:t>Množenje matrica</a:t>
          </a:r>
          <a:endParaRPr lang="hr-HR" sz="2800" kern="1200" dirty="0"/>
        </a:p>
      </dsp:txBody>
      <dsp:txXfrm>
        <a:off x="0" y="1167998"/>
        <a:ext cx="8229600" cy="1026720"/>
      </dsp:txXfrm>
    </dsp:sp>
    <dsp:sp modelId="{633F4EB6-0158-4D5B-A379-CD04C278F3DF}">
      <dsp:nvSpPr>
        <dsp:cNvPr id="0" name=""/>
        <dsp:cNvSpPr/>
      </dsp:nvSpPr>
      <dsp:spPr>
        <a:xfrm>
          <a:off x="0" y="2194718"/>
          <a:ext cx="8229600" cy="11606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3200" kern="1200" dirty="0" smtClean="0"/>
            <a:t>Slijedno brže od paralelnog</a:t>
          </a:r>
          <a:endParaRPr lang="hr-HR" sz="3200" kern="1200" dirty="0"/>
        </a:p>
      </dsp:txBody>
      <dsp:txXfrm>
        <a:off x="56658" y="2251376"/>
        <a:ext cx="8116284" cy="1047324"/>
      </dsp:txXfrm>
    </dsp:sp>
    <dsp:sp modelId="{1DE823D6-E418-4C7F-B12A-2949F8005158}">
      <dsp:nvSpPr>
        <dsp:cNvPr id="0" name=""/>
        <dsp:cNvSpPr/>
      </dsp:nvSpPr>
      <dsp:spPr>
        <a:xfrm>
          <a:off x="0" y="3355358"/>
          <a:ext cx="8229600" cy="1026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hr-HR" sz="2800" kern="1200" dirty="0" smtClean="0"/>
            <a:t>Zbrajanje vektora</a:t>
          </a:r>
          <a:endParaRPr lang="hr-HR" sz="2800" kern="1200" dirty="0"/>
        </a:p>
      </dsp:txBody>
      <dsp:txXfrm>
        <a:off x="0" y="3355358"/>
        <a:ext cx="8229600" cy="1026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82816-F15D-462C-8C62-1939F6535E1E}" type="datetimeFigureOut">
              <a:rPr lang="hr-HR" smtClean="0"/>
              <a:t>9.6.2013.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3D0F6-059D-4ABE-B224-FCE9ED7AF8E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368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73D0F6-059D-4ABE-B224-FCE9ED7AF8EC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2368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8F1BD-0D8C-44B3-8992-EF902D7AFC6E}" type="datetime1">
              <a:rPr lang="hr-HR" smtClean="0"/>
              <a:t>9.6.2013.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9A195-4E75-4227-B2F2-8325B69F32DD}" type="datetime1">
              <a:rPr lang="hr-HR" smtClean="0"/>
              <a:t>9.6.2013.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1B4646-3006-4702-8D5E-D038196BBB40}" type="datetime1">
              <a:rPr lang="hr-HR" smtClean="0"/>
              <a:t>9.6.2013.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1DF3-8387-44EE-A68E-6EDBC55AA0C9}" type="datetime1">
              <a:rPr lang="hr-HR" smtClean="0"/>
              <a:t>9.6.2013.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3CD60-8662-4566-8C63-BB4F461526FB}" type="datetime1">
              <a:rPr lang="hr-HR" smtClean="0"/>
              <a:t>9.6.2013.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ABDBC-FF4E-48D4-A04E-948FF889F67A}" type="datetime1">
              <a:rPr lang="hr-HR" smtClean="0"/>
              <a:t>9.6.2013.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E82D9-6469-49BC-9990-14F942782529}" type="datetime1">
              <a:rPr lang="hr-HR" smtClean="0"/>
              <a:t>9.6.2013.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50B1-18A2-4972-8960-C68F5F0CC003}" type="datetime1">
              <a:rPr lang="hr-HR" smtClean="0"/>
              <a:t>9.6.2013.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485E4-0319-49B3-811B-A7F788463322}" type="datetime1">
              <a:rPr lang="hr-HR" smtClean="0"/>
              <a:t>9.6.2013.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76D6B-6155-4D97-A874-BCF7D1D60469}" type="datetime1">
              <a:rPr lang="hr-HR" smtClean="0"/>
              <a:t>9.6.2013.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5195C-E1FC-4A69-A05E-A2C054015149}" type="datetime1">
              <a:rPr lang="hr-HR" smtClean="0"/>
              <a:t>9.6.2013.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66AE35-AC1D-4C27-A695-83B5535E73D8}" type="datetime1">
              <a:rPr lang="hr-HR" smtClean="0"/>
              <a:t>9.6.2013.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9161FA-ACC0-4941-BC80-2E411F7A3578}" type="slidenum">
              <a:rPr lang="hr-HR" smtClean="0"/>
              <a:t>‹#›</a:t>
            </a:fld>
            <a:endParaRPr lang="hr-H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slide" Target="slide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Open Computing Language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776528"/>
          </a:xfrm>
        </p:spPr>
        <p:txBody>
          <a:bodyPr/>
          <a:lstStyle/>
          <a:p>
            <a:r>
              <a:rPr lang="hr-HR" dirty="0" smtClean="0"/>
              <a:t>(OpenCL)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4653136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2400" dirty="0" smtClean="0"/>
              <a:t>Domagoj Stanković</a:t>
            </a:r>
          </a:p>
          <a:p>
            <a:pPr algn="r"/>
            <a:endParaRPr lang="hr-HR" sz="2400" dirty="0"/>
          </a:p>
          <a:p>
            <a:pPr algn="r"/>
            <a:r>
              <a:rPr lang="hr-HR" sz="2400" dirty="0" smtClean="0"/>
              <a:t>Voditelj: Prof. dr. sc. Domagoj Jakobović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1987929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Zbrajanje vektora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329015"/>
            <a:ext cx="5472607" cy="3699078"/>
          </a:xfrm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86292291"/>
              </p:ext>
            </p:extLst>
          </p:nvPr>
        </p:nvGraphicFramePr>
        <p:xfrm>
          <a:off x="899592" y="2420888"/>
          <a:ext cx="7272808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10</a:t>
            </a:fld>
            <a:r>
              <a:rPr lang="hr-HR" sz="1600" dirty="0"/>
              <a:t>/11</a:t>
            </a:r>
            <a:endParaRPr lang="hr-HR" dirty="0"/>
          </a:p>
        </p:txBody>
      </p:sp>
      <p:sp>
        <p:nvSpPr>
          <p:cNvPr id="3" name="Action Button: Information 2">
            <a:hlinkClick r:id="rId4" action="ppaction://hlinksldjump" highlightClick="1"/>
          </p:cNvPr>
          <p:cNvSpPr/>
          <p:nvPr/>
        </p:nvSpPr>
        <p:spPr>
          <a:xfrm>
            <a:off x="8244408" y="5805264"/>
            <a:ext cx="432048" cy="521208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8235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74032"/>
            <a:ext cx="8305800" cy="1143000"/>
          </a:xfrm>
        </p:spPr>
        <p:txBody>
          <a:bodyPr/>
          <a:lstStyle/>
          <a:p>
            <a:pPr algn="ctr"/>
            <a:r>
              <a:rPr lang="hr-HR" dirty="0" smtClean="0"/>
              <a:t>Hvala na pažnji!</a:t>
            </a:r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11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9841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Model memorije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lnSpc>
                <a:spcPct val="200000"/>
              </a:lnSpc>
            </a:pPr>
            <a:r>
              <a:rPr lang="hr-HR" dirty="0"/>
              <a:t>Globalna memorija</a:t>
            </a:r>
          </a:p>
          <a:p>
            <a:pPr lvl="0">
              <a:lnSpc>
                <a:spcPct val="200000"/>
              </a:lnSpc>
            </a:pPr>
            <a:r>
              <a:rPr lang="hr-HR" dirty="0"/>
              <a:t>Konstantna memorija</a:t>
            </a:r>
          </a:p>
          <a:p>
            <a:pPr lvl="0">
              <a:lnSpc>
                <a:spcPct val="200000"/>
              </a:lnSpc>
            </a:pPr>
            <a:r>
              <a:rPr lang="hr-HR" dirty="0"/>
              <a:t>Lokalna memorija</a:t>
            </a:r>
          </a:p>
          <a:p>
            <a:pPr lvl="0">
              <a:lnSpc>
                <a:spcPct val="200000"/>
              </a:lnSpc>
            </a:pPr>
            <a:r>
              <a:rPr lang="hr-HR" dirty="0"/>
              <a:t>Privatna memorija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1961356"/>
            <a:ext cx="3657600" cy="43529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12</a:t>
            </a:fld>
            <a:r>
              <a:rPr lang="hr-HR" sz="1600" dirty="0" smtClean="0"/>
              <a:t>/11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410296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Modeli paralelnih programa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5520"/>
            <a:ext cx="8229600" cy="2141592"/>
          </a:xfrm>
        </p:spPr>
        <p:txBody>
          <a:bodyPr/>
          <a:lstStyle/>
          <a:p>
            <a:pPr lvl="0">
              <a:lnSpc>
                <a:spcPct val="200000"/>
              </a:lnSpc>
            </a:pPr>
            <a:r>
              <a:rPr lang="hr-HR" dirty="0"/>
              <a:t>Programski model paralelnih podataka (</a:t>
            </a:r>
            <a:r>
              <a:rPr lang="hr-HR" i="1" dirty="0"/>
              <a:t>data parallel</a:t>
            </a:r>
            <a:r>
              <a:rPr lang="hr-HR" dirty="0"/>
              <a:t>)</a:t>
            </a:r>
          </a:p>
          <a:p>
            <a:pPr lvl="0">
              <a:lnSpc>
                <a:spcPct val="200000"/>
              </a:lnSpc>
            </a:pPr>
            <a:r>
              <a:rPr lang="hr-HR" dirty="0"/>
              <a:t>Programski model paralelnih zadataka (</a:t>
            </a:r>
            <a:r>
              <a:rPr lang="hr-HR" i="1" dirty="0"/>
              <a:t>task parallel</a:t>
            </a:r>
            <a:r>
              <a:rPr lang="hr-HR" dirty="0" smtClean="0"/>
              <a:t>)</a:t>
            </a: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13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2073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Brzine prijenosa</a:t>
            </a:r>
            <a:endParaRPr lang="hr-HR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1206" y="2256865"/>
            <a:ext cx="6501588" cy="3746032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14</a:t>
            </a:fld>
            <a:r>
              <a:rPr lang="hr-HR" sz="1600" dirty="0" smtClean="0"/>
              <a:t>/11</a:t>
            </a:r>
            <a:endParaRPr lang="hr-HR" dirty="0"/>
          </a:p>
        </p:txBody>
      </p:sp>
      <p:sp>
        <p:nvSpPr>
          <p:cNvPr id="3" name="Action Button: Return 2">
            <a:hlinkClick r:id="rId3" action="ppaction://hlinksldjump" highlightClick="1"/>
          </p:cNvPr>
          <p:cNvSpPr/>
          <p:nvPr/>
        </p:nvSpPr>
        <p:spPr>
          <a:xfrm>
            <a:off x="8244408" y="5805264"/>
            <a:ext cx="432048" cy="576064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157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Prošlost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hr-HR" dirty="0" smtClean="0"/>
              <a:t>Ubrzanje izvođenja =&gt; brži procesor</a:t>
            </a:r>
          </a:p>
          <a:p>
            <a:pPr>
              <a:lnSpc>
                <a:spcPct val="200000"/>
              </a:lnSpc>
            </a:pPr>
            <a:r>
              <a:rPr lang="hr-HR" dirty="0" smtClean="0"/>
              <a:t>2004. Intelov procesor 4 GHz – gornja granica</a:t>
            </a:r>
          </a:p>
          <a:p>
            <a:pPr>
              <a:lnSpc>
                <a:spcPct val="200000"/>
              </a:lnSpc>
            </a:pPr>
            <a:r>
              <a:rPr lang="hr-HR" dirty="0" smtClean="0"/>
              <a:t>Višejezgreni procesori – paralelni programi</a:t>
            </a:r>
          </a:p>
          <a:p>
            <a:pPr>
              <a:lnSpc>
                <a:spcPct val="200000"/>
              </a:lnSpc>
            </a:pPr>
            <a:r>
              <a:rPr lang="hr-HR" dirty="0" smtClean="0"/>
              <a:t>Različite platforme – različiti programi</a:t>
            </a:r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980728"/>
            <a:ext cx="1714500" cy="1724025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2</a:t>
            </a:fld>
            <a:r>
              <a:rPr lang="hr-HR" sz="1600" dirty="0" smtClean="0"/>
              <a:t>/11</a:t>
            </a:r>
            <a:endParaRPr lang="hr-HR" sz="1600" dirty="0"/>
          </a:p>
        </p:txBody>
      </p:sp>
    </p:spTree>
    <p:extLst>
      <p:ext uri="{BB962C8B-B14F-4D97-AF65-F5344CB8AC3E}">
        <p14:creationId xmlns:p14="http://schemas.microsoft.com/office/powerpoint/2010/main" val="311698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OpenCL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6224"/>
            <a:ext cx="8229600" cy="4389120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r-HR" dirty="0" smtClean="0"/>
              <a:t>Okvir za pisanje programa koji se izvršavaju paralelno na heterogenim platformama - CPU, GPU, DSP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r-HR" dirty="0" smtClean="0"/>
              <a:t>CPU (</a:t>
            </a:r>
            <a:r>
              <a:rPr lang="hr-HR" sz="2400" i="1" dirty="0" smtClean="0"/>
              <a:t>central processing unit</a:t>
            </a:r>
            <a:r>
              <a:rPr lang="hr-HR" dirty="0" smtClean="0"/>
              <a:t>) – procesor opće namjene, mali broj jezgri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r-HR" dirty="0" smtClean="0"/>
              <a:t>GPU (</a:t>
            </a:r>
            <a:r>
              <a:rPr lang="hr-HR" sz="2400" i="1" dirty="0" smtClean="0"/>
              <a:t>graphics processing unit</a:t>
            </a:r>
            <a:r>
              <a:rPr lang="hr-HR" dirty="0" smtClean="0"/>
              <a:t>) – procesor za grafičko računanje, veliki broj jezgri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hr-HR" dirty="0" smtClean="0"/>
              <a:t>DSP (</a:t>
            </a:r>
            <a:r>
              <a:rPr lang="hr-HR" sz="2400" i="1" dirty="0" smtClean="0"/>
              <a:t>digital signal processor</a:t>
            </a:r>
            <a:r>
              <a:rPr lang="hr-HR" dirty="0" smtClean="0"/>
              <a:t>) – procesor za obradu digitalnog signala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hr-HR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3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932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OpenCL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Prenosivost</a:t>
            </a:r>
            <a:endParaRPr lang="hr-HR" dirty="0"/>
          </a:p>
          <a:p>
            <a:r>
              <a:rPr lang="hr-HR" dirty="0"/>
              <a:t>Khronos Group – </a:t>
            </a:r>
            <a:r>
              <a:rPr lang="hr-HR" dirty="0" smtClean="0"/>
              <a:t>standardizacija</a:t>
            </a:r>
            <a:endParaRPr lang="hr-HR" dirty="0"/>
          </a:p>
          <a:p>
            <a:endParaRPr lang="hr-H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356992"/>
            <a:ext cx="6936122" cy="237626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2582" y="1268760"/>
            <a:ext cx="3839778" cy="724438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4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154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Host &amp; Device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762" y="2467769"/>
            <a:ext cx="6848475" cy="332422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5</a:t>
            </a:fld>
            <a:r>
              <a:rPr lang="hr-HR" sz="1600" dirty="0"/>
              <a:t>/11</a:t>
            </a:r>
          </a:p>
        </p:txBody>
      </p:sp>
    </p:spTree>
    <p:extLst>
      <p:ext uri="{BB962C8B-B14F-4D97-AF65-F5344CB8AC3E}">
        <p14:creationId xmlns:p14="http://schemas.microsoft.com/office/powerpoint/2010/main" val="307021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Osnovni tok OpenCL programa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8847" y="2170121"/>
            <a:ext cx="5671465" cy="4139199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6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79305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OpenCL program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51504"/>
            <a:ext cx="8424936" cy="3941792"/>
          </a:xfrm>
        </p:spPr>
        <p:txBody>
          <a:bodyPr/>
          <a:lstStyle/>
          <a:p>
            <a:pPr marL="0" indent="0">
              <a:buNone/>
            </a:pPr>
            <a:endParaRPr lang="hr-HR" sz="2000" dirty="0" smtClean="0"/>
          </a:p>
          <a:p>
            <a:pPr marL="0" indent="0">
              <a:buNone/>
            </a:pPr>
            <a:r>
              <a:rPr lang="hr-HR" sz="2000" dirty="0" smtClean="0">
                <a:solidFill>
                  <a:schemeClr val="accent1">
                    <a:lumMod val="75000"/>
                  </a:schemeClr>
                </a:solidFill>
              </a:rPr>
              <a:t>__</a:t>
            </a:r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kernel</a:t>
            </a:r>
            <a:r>
              <a:rPr lang="hr-HR" sz="2000" dirty="0"/>
              <a:t> </a:t>
            </a:r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void</a:t>
            </a:r>
            <a:r>
              <a:rPr lang="hr-HR" sz="2000" dirty="0"/>
              <a:t> vector_add(</a:t>
            </a:r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__global int</a:t>
            </a:r>
            <a:r>
              <a:rPr lang="hr-HR" sz="2000" dirty="0"/>
              <a:t> *A, </a:t>
            </a:r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__global int</a:t>
            </a:r>
            <a:r>
              <a:rPr lang="hr-HR" sz="2000" dirty="0"/>
              <a:t> *B, </a:t>
            </a:r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__global int</a:t>
            </a:r>
            <a:r>
              <a:rPr lang="hr-HR" sz="2000" dirty="0"/>
              <a:t> *C) {</a:t>
            </a:r>
          </a:p>
          <a:p>
            <a:pPr marL="0" indent="0">
              <a:buNone/>
            </a:pPr>
            <a:r>
              <a:rPr lang="hr-HR" sz="2000" dirty="0"/>
              <a:t>    </a:t>
            </a:r>
          </a:p>
          <a:p>
            <a:pPr marL="0" indent="0">
              <a:buNone/>
            </a:pPr>
            <a:r>
              <a:rPr lang="hr-HR" sz="2000" dirty="0"/>
              <a:t>    </a:t>
            </a:r>
            <a:r>
              <a:rPr lang="hr-HR" sz="2000" dirty="0">
                <a:solidFill>
                  <a:schemeClr val="accent5"/>
                </a:solidFill>
              </a:rPr>
              <a:t>// Nađi indeks trenutnog elementa</a:t>
            </a:r>
          </a:p>
          <a:p>
            <a:pPr marL="0" indent="0">
              <a:buNone/>
            </a:pPr>
            <a:r>
              <a:rPr lang="hr-HR" sz="2000" dirty="0"/>
              <a:t>    </a:t>
            </a:r>
            <a:r>
              <a:rPr lang="hr-HR" sz="2000" dirty="0">
                <a:solidFill>
                  <a:schemeClr val="accent1">
                    <a:lumMod val="75000"/>
                  </a:schemeClr>
                </a:solidFill>
              </a:rPr>
              <a:t>int</a:t>
            </a:r>
            <a:r>
              <a:rPr lang="hr-HR" sz="2000" dirty="0"/>
              <a:t> i = </a:t>
            </a:r>
            <a:r>
              <a:rPr lang="hr-HR" sz="2000" dirty="0" smtClean="0"/>
              <a:t>get_global_id(0);</a:t>
            </a:r>
            <a:endParaRPr lang="hr-HR" sz="2000" dirty="0"/>
          </a:p>
          <a:p>
            <a:pPr marL="0" indent="0">
              <a:buNone/>
            </a:pPr>
            <a:r>
              <a:rPr lang="hr-HR" sz="2000" dirty="0"/>
              <a:t> </a:t>
            </a:r>
          </a:p>
          <a:p>
            <a:pPr marL="0" indent="0">
              <a:buNone/>
            </a:pPr>
            <a:r>
              <a:rPr lang="hr-HR" sz="2000" dirty="0">
                <a:solidFill>
                  <a:schemeClr val="accent5"/>
                </a:solidFill>
              </a:rPr>
              <a:t>    // Obavi operaciju</a:t>
            </a:r>
          </a:p>
          <a:p>
            <a:pPr marL="0" indent="0">
              <a:buNone/>
            </a:pPr>
            <a:r>
              <a:rPr lang="hr-HR" sz="2000" dirty="0"/>
              <a:t>    C[i] = A[i] + B[i</a:t>
            </a:r>
            <a:r>
              <a:rPr lang="hr-HR" sz="2000" dirty="0" smtClean="0"/>
              <a:t>];</a:t>
            </a:r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hr-HR" sz="2000" dirty="0"/>
              <a:t>}</a:t>
            </a:r>
          </a:p>
          <a:p>
            <a:pPr marL="0" indent="0">
              <a:buNone/>
            </a:pPr>
            <a:endParaRPr lang="hr-H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7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977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Usporedba brzina izvođenja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009174"/>
              </p:ext>
            </p:extLst>
          </p:nvPr>
        </p:nvGraphicFramePr>
        <p:xfrm>
          <a:off x="457200" y="2135907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8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890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Množenje matrica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7" y="2295172"/>
            <a:ext cx="4104456" cy="3606152"/>
          </a:xfrm>
        </p:spPr>
      </p:pic>
      <p:graphicFrame>
        <p:nvGraphicFramePr>
          <p:cNvPr id="6" name="Chart 5" title="Množenje matrica"/>
          <p:cNvGraphicFramePr/>
          <p:nvPr>
            <p:extLst>
              <p:ext uri="{D42A27DB-BD31-4B8C-83A1-F6EECF244321}">
                <p14:modId xmlns:p14="http://schemas.microsoft.com/office/powerpoint/2010/main" val="3232708874"/>
              </p:ext>
            </p:extLst>
          </p:nvPr>
        </p:nvGraphicFramePr>
        <p:xfrm>
          <a:off x="899592" y="2204864"/>
          <a:ext cx="727280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161FA-ACC0-4941-BC80-2E411F7A3578}" type="slidenum">
              <a:rPr lang="hr-HR" sz="1600" smtClean="0"/>
              <a:t>9</a:t>
            </a:fld>
            <a:r>
              <a:rPr lang="hr-HR" sz="1600" dirty="0"/>
              <a:t>/11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1773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288</TotalTime>
  <Words>246</Words>
  <Application>Microsoft Office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Flow</vt:lpstr>
      <vt:lpstr>Open Computing Language</vt:lpstr>
      <vt:lpstr>Prošlost</vt:lpstr>
      <vt:lpstr>OpenCL</vt:lpstr>
      <vt:lpstr>OpenCL</vt:lpstr>
      <vt:lpstr>Host &amp; Device</vt:lpstr>
      <vt:lpstr>Osnovni tok OpenCL programa</vt:lpstr>
      <vt:lpstr>OpenCL program</vt:lpstr>
      <vt:lpstr>Usporedba brzina izvođenja</vt:lpstr>
      <vt:lpstr>Množenje matrica</vt:lpstr>
      <vt:lpstr>Zbrajanje vektora</vt:lpstr>
      <vt:lpstr>Hvala na pažnji!</vt:lpstr>
      <vt:lpstr>Model memorije</vt:lpstr>
      <vt:lpstr>Modeli paralelnih programa</vt:lpstr>
      <vt:lpstr>Brzine prijenosa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Computing Language</dc:title>
  <dc:creator>Domagoj</dc:creator>
  <cp:lastModifiedBy>Domagoj</cp:lastModifiedBy>
  <cp:revision>30</cp:revision>
  <dcterms:created xsi:type="dcterms:W3CDTF">2013-05-13T12:27:12Z</dcterms:created>
  <dcterms:modified xsi:type="dcterms:W3CDTF">2013-06-09T21:33:41Z</dcterms:modified>
</cp:coreProperties>
</file>