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1" r:id="rId27"/>
    <p:sldId id="282" r:id="rId28"/>
    <p:sldId id="283" r:id="rId29"/>
    <p:sldId id="285" r:id="rId3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1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3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E17D6-4C3A-497C-A8CA-27F675B81521}" type="datetimeFigureOut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2D9B1-2E91-4824-B2F6-EFAD162099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1369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1671F-D94B-4F9C-8574-B3EFAF76FD6A}" type="datetimeFigureOut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055B4-0A1E-4B66-95CB-4F8203C309F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807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55B4-0A1E-4B66-95CB-4F8203C309F9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649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4ECEB0E7-D661-4A82-A618-285ED12803AD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ED825B65-27B8-4628-9FAA-8ADADF85A2F7}" type="slidenum">
              <a:rPr lang="hr-HR" smtClean="0"/>
              <a:pPr/>
              <a:t>‹#›</a:t>
            </a:fld>
            <a:r>
              <a:rPr lang="hr-HR" dirty="0" smtClean="0"/>
              <a:t>/28</a:t>
            </a:r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AAB81-D172-4270-9045-67D14DF2CA72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1F296-3369-4D9F-B2C6-D5E163D494C6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6000">
                <a:latin typeface="Gabriola" pitchFamily="82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7467600" cy="4525963"/>
          </a:xfrm>
        </p:spPr>
        <p:txBody>
          <a:bodyPr/>
          <a:lstStyle>
            <a:lvl1pPr>
              <a:spcBef>
                <a:spcPts val="3600"/>
              </a:spcBef>
              <a:defRPr sz="3000">
                <a:latin typeface="Segoe Print" pitchFamily="2" charset="0"/>
                <a:cs typeface="MV Boli" pitchFamily="2" charset="0"/>
              </a:defRPr>
            </a:lvl1pPr>
            <a:lvl2pPr>
              <a:defRPr sz="2800">
                <a:latin typeface="Segoe UI Light" pitchFamily="34" charset="0"/>
              </a:defRPr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</a:p>
          <a:p>
            <a:pPr lvl="4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034" y="6429396"/>
            <a:ext cx="2133600" cy="357166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hr-H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AA5C379C-36B1-4C48-8035-7BA40A7537E4}" type="slidenum">
              <a:rPr lang="hr-HR" smtClean="0"/>
              <a:pPr/>
              <a:t>‹#›</a:t>
            </a:fld>
            <a:r>
              <a:rPr lang="hr-HR" dirty="0" smtClean="0"/>
              <a:t>/28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AE6-B0BE-4EB0-A999-1E9D69368A47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r>
              <a:rPr lang="hr-HR" dirty="0" smtClean="0"/>
              <a:t>/28</a:t>
            </a:r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60D6-338F-49A0-B72B-A3F3D8BA76FA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E87B-4D18-4553-9AF1-21AF826CE33F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A63B1-A353-4579-B304-9702B9375353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r>
              <a:rPr lang="hr-HR" dirty="0" smtClean="0"/>
              <a:t>/28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 dirty="0" smtClean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D8C5-7BE8-4779-97EF-936F6DCB9C61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4EDA-ACA3-4E4E-9220-32FE8044E3B7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0ACB863-7688-4EEE-8950-9D1313F0B87C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940DFED-FEB5-4174-A2DD-6C2FB3E48AD2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 dirty="0" smtClean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rgbClr val="FFFFFF"/>
                </a:solidFill>
              </a:defRPr>
            </a:lvl1pPr>
          </a:lstStyle>
          <a:p>
            <a:fld id="{ED825B65-27B8-4628-9FAA-8ADADF85A2F7}" type="slidenum">
              <a:rPr lang="hr-HR" smtClean="0"/>
              <a:pPr/>
              <a:t>‹#›</a:t>
            </a:fld>
            <a:r>
              <a:rPr lang="hr-HR" dirty="0" smtClean="0"/>
              <a:t>/28</a:t>
            </a:r>
            <a:endParaRPr lang="hr-H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hf hdr="0" ft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eb.eecs.utk.edu/~mclennan/Classes/420/NetLogo4.1/Particle%20Swarm%20Optimization.html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ids" TargetMode="External"/><Relationship Id="rId2" Type="http://schemas.openxmlformats.org/officeDocument/2006/relationships/hyperlink" Target="http://www.red3d.com/cwr/boi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SSIVE_(software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40000"/>
                <a:satMod val="150000"/>
              </a:schemeClr>
            </a:gs>
            <a:gs pos="3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2214554"/>
          <a:ext cx="8572560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1785950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Genetski algoritmi. Optimizacija</a:t>
                      </a:r>
                      <a:r>
                        <a:rPr lang="hr-HR" sz="4800" baseline="0" dirty="0" smtClean="0">
                          <a:latin typeface="Kristen ITC" pitchFamily="66" charset="0"/>
                        </a:rPr>
                        <a:t> rojem čestica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4154-DB9B-4EDE-A432-1FB23CB7BCE3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1</a:t>
            </a:fld>
            <a:r>
              <a:rPr lang="hr-HR" dirty="0"/>
              <a:t>/28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4414" y="428604"/>
            <a:ext cx="65008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>
                <a:latin typeface="Arial" pitchFamily="34" charset="0"/>
                <a:cs typeface="Arial" pitchFamily="34" charset="0"/>
              </a:rPr>
              <a:t>Sveučilište u Zagrebu</a:t>
            </a:r>
          </a:p>
          <a:p>
            <a:pPr algn="ctr"/>
            <a:r>
              <a:rPr lang="hr-HR" sz="2800" dirty="0" smtClean="0">
                <a:latin typeface="Arial" pitchFamily="34" charset="0"/>
                <a:cs typeface="Arial" pitchFamily="34" charset="0"/>
              </a:rPr>
              <a:t>Fakultet elektrotehnike i računarstva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4643446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Autor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: Sven Vidak</a:t>
            </a:r>
          </a:p>
          <a:p>
            <a:pPr algn="ctr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Mentor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: doc.dr.sc Domagoj Jakobović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Povijest i problematika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ptice u letu, ribe u jatima</a:t>
            </a:r>
          </a:p>
          <a:p>
            <a:r>
              <a:rPr lang="hr-HR" dirty="0" smtClean="0"/>
              <a:t>3 pravila:</a:t>
            </a:r>
          </a:p>
          <a:p>
            <a:pPr lvl="1"/>
            <a:r>
              <a:rPr lang="hr-HR" dirty="0" smtClean="0"/>
              <a:t>čestice preblizu -&gt; odmiču se</a:t>
            </a:r>
          </a:p>
          <a:p>
            <a:pPr lvl="1"/>
            <a:r>
              <a:rPr lang="hr-HR" dirty="0" smtClean="0"/>
              <a:t>svaka čestica se kreće kamo i susjed</a:t>
            </a:r>
          </a:p>
          <a:p>
            <a:pPr lvl="1"/>
            <a:r>
              <a:rPr lang="hr-HR" dirty="0" smtClean="0"/>
              <a:t>svaka čestica se kreće prema prosječnoj poziciji susjeda</a:t>
            </a:r>
          </a:p>
          <a:p>
            <a:r>
              <a:rPr lang="hr-HR" dirty="0" smtClean="0"/>
              <a:t>traženje optimuma u               n-dimenzionalnom prostoru</a:t>
            </a:r>
            <a:endParaRPr lang="hr-H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FD03-B23B-428C-93DC-A0551A84A156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72400" y="6422064"/>
            <a:ext cx="762000" cy="365125"/>
          </a:xfrm>
        </p:spPr>
        <p:txBody>
          <a:bodyPr/>
          <a:lstStyle/>
          <a:p>
            <a:fld id="{ED825B65-27B8-4628-9FAA-8ADADF85A2F7}" type="slidenum">
              <a:rPr lang="hr-HR" smtClean="0"/>
              <a:pPr/>
              <a:t>10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8E61-9CCA-423B-9D0E-64585D242F49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11</a:t>
            </a:fld>
            <a:r>
              <a:rPr lang="hr-HR" dirty="0"/>
              <a:t>/28</a:t>
            </a:r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57232"/>
            <a:ext cx="3657498" cy="2520000"/>
          </a:xfrm>
          <a:prstGeom prst="rect">
            <a:avLst/>
          </a:prstGeom>
        </p:spPr>
      </p:pic>
      <p:pic>
        <p:nvPicPr>
          <p:cNvPr id="1027" name="Picture 3" descr="parabola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857232"/>
            <a:ext cx="3716546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Arrow 11"/>
          <p:cNvSpPr/>
          <p:nvPr/>
        </p:nvSpPr>
        <p:spPr>
          <a:xfrm>
            <a:off x="4143372" y="2000240"/>
            <a:ext cx="642942" cy="500066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28" name="Picture 4" descr="parabola-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57628"/>
            <a:ext cx="371654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ight Arrow 13"/>
          <p:cNvSpPr/>
          <p:nvPr/>
        </p:nvSpPr>
        <p:spPr>
          <a:xfrm rot="8830697">
            <a:off x="4214810" y="3357562"/>
            <a:ext cx="642942" cy="500066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29" name="Picture 5" descr="parabola-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857628"/>
            <a:ext cx="371654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ight Arrow 15"/>
          <p:cNvSpPr/>
          <p:nvPr/>
        </p:nvSpPr>
        <p:spPr>
          <a:xfrm>
            <a:off x="4214810" y="4929198"/>
            <a:ext cx="642942" cy="500066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3243-6528-48B4-98AF-39262B0E6B2F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12</a:t>
            </a:fld>
            <a:r>
              <a:rPr lang="hr-HR" dirty="0"/>
              <a:t>/28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Parametri</a:t>
                      </a:r>
                      <a:r>
                        <a:rPr lang="hr-HR" sz="4800" baseline="0" dirty="0" smtClean="0">
                          <a:latin typeface="Kristen ITC" pitchFamily="66" charset="0"/>
                        </a:rPr>
                        <a:t> algoritma</a:t>
                      </a:r>
                    </a:p>
                    <a:p>
                      <a:pPr algn="ctr"/>
                      <a:r>
                        <a:rPr lang="hr-HR" sz="4800" baseline="0" dirty="0" smtClean="0">
                          <a:latin typeface="Kristen ITC" pitchFamily="66" charset="0"/>
                        </a:rPr>
                        <a:t>i opis rada algoritma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836712"/>
            <a:ext cx="7786742" cy="5260863"/>
          </a:xfrm>
        </p:spPr>
        <p:txBody>
          <a:bodyPr/>
          <a:lstStyle/>
          <a:p>
            <a:r>
              <a:rPr lang="hr-HR" dirty="0" smtClean="0"/>
              <a:t>početna brzina čestica</a:t>
            </a:r>
          </a:p>
          <a:p>
            <a:r>
              <a:rPr lang="hr-HR" dirty="0" smtClean="0"/>
              <a:t>lokalno optimalan rezultat– </a:t>
            </a:r>
            <a:r>
              <a:rPr lang="hr-HR" i="1" dirty="0" smtClean="0"/>
              <a:t>pbest</a:t>
            </a:r>
          </a:p>
          <a:p>
            <a:r>
              <a:rPr lang="hr-HR" dirty="0" smtClean="0"/>
              <a:t>globalno optimalan rezultat – </a:t>
            </a:r>
            <a:r>
              <a:rPr lang="hr-HR" i="1" dirty="0" smtClean="0"/>
              <a:t>gbest</a:t>
            </a:r>
            <a:endParaRPr lang="hr-HR" dirty="0" smtClean="0"/>
          </a:p>
          <a:p>
            <a:r>
              <a:rPr lang="hr-HR" dirty="0" smtClean="0"/>
              <a:t>faktor individualnosti (</a:t>
            </a:r>
            <a:r>
              <a:rPr lang="hr-HR" i="1" dirty="0" smtClean="0"/>
              <a:t>c</a:t>
            </a:r>
            <a:r>
              <a:rPr lang="hr-HR" i="1" baseline="-25000" dirty="0" smtClean="0"/>
              <a:t>1</a:t>
            </a:r>
            <a:r>
              <a:rPr lang="hr-HR" i="1" dirty="0" smtClean="0"/>
              <a:t>) </a:t>
            </a:r>
            <a:r>
              <a:rPr lang="hr-HR" dirty="0" smtClean="0"/>
              <a:t>i faktor socijalnosti (c</a:t>
            </a:r>
            <a:r>
              <a:rPr lang="hr-HR" i="1" baseline="-25000" dirty="0" smtClean="0"/>
              <a:t>2</a:t>
            </a:r>
            <a:r>
              <a:rPr lang="hr-HR" dirty="0" smtClean="0"/>
              <a:t>)</a:t>
            </a:r>
          </a:p>
          <a:p>
            <a:r>
              <a:rPr lang="hr-HR" dirty="0" smtClean="0"/>
              <a:t>maksimalna brzina čestica</a:t>
            </a:r>
            <a:endParaRPr lang="hr-H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22F9-B7C6-40C5-A1A3-9CA1B117535B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13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00034" y="4643446"/>
            <a:ext cx="7467600" cy="1643074"/>
          </a:xfrm>
        </p:spPr>
        <p:txBody>
          <a:bodyPr>
            <a:normAutofit/>
          </a:bodyPr>
          <a:lstStyle/>
          <a:p>
            <a:r>
              <a:rPr lang="hr-HR" dirty="0" smtClean="0"/>
              <a:t>petlja se izvršava tako dugo dok se ne nađe najbolje rješenje koje postoji ili do limita iteracija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CB58-5D3F-484F-AF93-AB8DB720D0F7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14</a:t>
            </a:fld>
            <a:r>
              <a:rPr lang="hr-HR" dirty="0"/>
              <a:t>/28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48" y="285728"/>
            <a:ext cx="78581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hr-HR" sz="2000" i="1" dirty="0" smtClean="0">
                <a:latin typeface="Consolas" pitchFamily="49" charset="0"/>
                <a:cs typeface="Consolas" pitchFamily="49" charset="0"/>
              </a:rPr>
              <a:t>//incijalizacija populacije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za svaku česticu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odredi minimalni i maksimalni položaj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odredi minimalnu i maksimalnu brzinu</a:t>
            </a:r>
          </a:p>
          <a:p>
            <a:pPr>
              <a:buNone/>
            </a:pP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while(true) 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      //evaluacija populacije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      //evaluacija optimalnog rezultata čestice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      //evaluacija optimalnog rezultata roja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      //ažuriranje brzine i pozicije čestice</a:t>
            </a:r>
          </a:p>
          <a:p>
            <a:pPr>
              <a:buNone/>
            </a:pP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end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build="p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Evaluacija populacije</a:t>
            </a:r>
            <a:endParaRPr lang="hr-H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00034" y="2857496"/>
            <a:ext cx="7467600" cy="3240079"/>
          </a:xfrm>
        </p:spPr>
        <p:txBody>
          <a:bodyPr/>
          <a:lstStyle/>
          <a:p>
            <a:r>
              <a:rPr lang="hr-HR" dirty="0" smtClean="0"/>
              <a:t>svaka čestica ima u nekom položaju pridruženu vrijednost funkcije</a:t>
            </a:r>
          </a:p>
          <a:p>
            <a:r>
              <a:rPr lang="hr-HR" dirty="0" smtClean="0"/>
              <a:t>oznake: </a:t>
            </a:r>
            <a:r>
              <a:rPr lang="hr-HR" i="1" dirty="0" smtClean="0"/>
              <a:t>pbest_f</a:t>
            </a:r>
            <a:r>
              <a:rPr lang="hr-HR" dirty="0" smtClean="0"/>
              <a:t> i </a:t>
            </a:r>
            <a:r>
              <a:rPr lang="hr-HR" i="1" dirty="0" smtClean="0"/>
              <a:t>gbest_f</a:t>
            </a:r>
            <a:endParaRPr lang="hr-HR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E327-1FBB-4688-8B61-F5C19AFD8E7E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15</a:t>
            </a:fld>
            <a:r>
              <a:rPr lang="hr-HR" dirty="0"/>
              <a:t>/28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1571612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for 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do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n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odredi vrijednost funkcije u trenutnom položaju</a:t>
            </a:r>
          </a:p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end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uiExpand="1" build="p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24" cy="1143000"/>
          </a:xfrm>
        </p:spPr>
        <p:txBody>
          <a:bodyPr/>
          <a:lstStyle/>
          <a:p>
            <a:r>
              <a:rPr lang="hr-HR" dirty="0" smtClean="0"/>
              <a:t>Evaluacija lokalnog rezultata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4071942"/>
            <a:ext cx="7467600" cy="2025633"/>
          </a:xfrm>
        </p:spPr>
        <p:txBody>
          <a:bodyPr/>
          <a:lstStyle/>
          <a:p>
            <a:r>
              <a:rPr lang="hr-HR" dirty="0" smtClean="0"/>
              <a:t>ako smo našli novi najbolji lokalni rezultat </a:t>
            </a:r>
            <a:r>
              <a:rPr lang="hr-HR" i="1" dirty="0" smtClean="0"/>
              <a:t>-&gt; </a:t>
            </a:r>
            <a:r>
              <a:rPr lang="hr-HR" dirty="0" smtClean="0"/>
              <a:t>spremamo njega i vrijednost funkcije u njemu (u toj poziciji)</a:t>
            </a:r>
            <a:endParaRPr lang="hr-HR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A22-5419-4DD8-8169-CA58D25E19C5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16</a:t>
            </a:fld>
            <a:r>
              <a:rPr lang="hr-HR" dirty="0"/>
              <a:t>/28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357298"/>
            <a:ext cx="80724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for 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do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n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	ako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(vrijednost funkcije[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hr-HR" sz="2000" i="1" dirty="0" smtClean="0">
                <a:latin typeface="Consolas" pitchFamily="49" charset="0"/>
                <a:cs typeface="Consolas" pitchFamily="49" charset="0"/>
              </a:rPr>
              <a:t>bolja od 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pbest_f[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])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zapamti vrijednost funkcije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-te 					čestice u pbest_f[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zapamti položaj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-te čestice u pbest[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end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end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Evaluacija globalnog rezultata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14818"/>
            <a:ext cx="7467600" cy="1882757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ako smo našli novi globalno najbolji rezultat -&gt; zapamtimo njega i vrijednost funkcije u njemu (u toj poziciji)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E7C19-0A5D-438B-91A3-229444A5D296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17</a:t>
            </a:fld>
            <a:r>
              <a:rPr lang="hr-HR" dirty="0"/>
              <a:t>/28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285860"/>
            <a:ext cx="7929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for 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do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n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ako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 (vrijednost funkcije[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hr-HR" sz="2000" i="1" dirty="0" smtClean="0">
                <a:latin typeface="Consolas" pitchFamily="49" charset="0"/>
                <a:cs typeface="Consolas" pitchFamily="49" charset="0"/>
              </a:rPr>
              <a:t>bolja od 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gbest_f[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])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zapamti vrijednost funkcije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-te 			čestice u gbest_f[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zapamti položaj 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-te čestice u 				gbest[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hr-HR" sz="20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end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end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Ažuriranje brzine i pozicije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F5A0-E012-4CF9-959C-2C26ED82026D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18</a:t>
            </a:fld>
            <a:r>
              <a:rPr lang="hr-HR" dirty="0"/>
              <a:t>/28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1357299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onsolas" pitchFamily="49" charset="0"/>
                <a:cs typeface="Consolas" pitchFamily="49" charset="0"/>
              </a:rPr>
              <a:t>za sve čestice</a:t>
            </a:r>
            <a:endParaRPr lang="hr-HR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ažuriraj brzinu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korigiraj brzinu ako je izvan 						dopuštenog intervala		</a:t>
            </a:r>
          </a:p>
          <a:p>
            <a:endParaRPr lang="hr-HR" sz="2000" dirty="0">
              <a:latin typeface="Consolas" pitchFamily="49" charset="0"/>
              <a:cs typeface="Consolas" pitchFamily="49" charset="0"/>
            </a:endParaRPr>
          </a:p>
          <a:p>
            <a:r>
              <a:rPr lang="hr-HR" sz="2000" dirty="0" smtClean="0">
                <a:latin typeface="Consolas" pitchFamily="49" charset="0"/>
                <a:cs typeface="Consolas" pitchFamily="49" charset="0"/>
              </a:rPr>
              <a:t>	ažuriraj poziciju</a:t>
            </a: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592797"/>
              </p:ext>
            </p:extLst>
          </p:nvPr>
        </p:nvGraphicFramePr>
        <p:xfrm>
          <a:off x="3355180" y="4669378"/>
          <a:ext cx="24336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1" name="Equation" r:id="rId3" imgW="990360" imgH="253800" progId="Equation.3">
                  <p:embed/>
                </p:oleObj>
              </mc:Choice>
              <mc:Fallback>
                <p:oleObj name="Equation" r:id="rId3" imgW="9903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180" y="4669378"/>
                        <a:ext cx="2433638" cy="647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21680"/>
              </p:ext>
            </p:extLst>
          </p:nvPr>
        </p:nvGraphicFramePr>
        <p:xfrm>
          <a:off x="388938" y="3895725"/>
          <a:ext cx="836453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2" name="Equation" r:id="rId5" imgW="3136680" imgH="253800" progId="Equation.3">
                  <p:embed/>
                </p:oleObj>
              </mc:Choice>
              <mc:Fallback>
                <p:oleObj name="Equation" r:id="rId5" imgW="313668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895725"/>
                        <a:ext cx="8364537" cy="6778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-1" y="46064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4EE9-9A40-4143-B66F-F4AB8378562D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19</a:t>
            </a:fld>
            <a:r>
              <a:rPr lang="hr-HR" dirty="0"/>
              <a:t>/28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Primjeri</a:t>
                      </a:r>
                      <a:r>
                        <a:rPr lang="hr-HR" sz="4800" baseline="0" dirty="0" smtClean="0">
                          <a:latin typeface="Kristen ITC" pitchFamily="66" charset="0"/>
                        </a:rPr>
                        <a:t> rada algoritma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su genetski algoritmi?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oponašaju proces evolucije</a:t>
            </a:r>
          </a:p>
          <a:p>
            <a:r>
              <a:rPr lang="hr-HR" smtClean="0"/>
              <a:t>heuristička metoda</a:t>
            </a:r>
            <a:endParaRPr lang="hr-HR" dirty="0" smtClean="0"/>
          </a:p>
          <a:p>
            <a:r>
              <a:rPr lang="hr-HR" dirty="0" smtClean="0"/>
              <a:t>prve ideje – 1950. godina</a:t>
            </a:r>
          </a:p>
          <a:p>
            <a:r>
              <a:rPr lang="hr-HR" dirty="0" smtClean="0"/>
              <a:t>simulacija evolucije -&gt; preslaba računala</a:t>
            </a:r>
          </a:p>
          <a:p>
            <a:r>
              <a:rPr lang="hr-HR" dirty="0" smtClean="0"/>
              <a:t>John Holland – mutacija i križanje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C3E-802B-418E-A861-902A92FDA5E8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AF9-D386-4516-8388-6EEF5DB38E5B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30480" y="6422064"/>
            <a:ext cx="762000" cy="365125"/>
          </a:xfrm>
        </p:spPr>
        <p:txBody>
          <a:bodyPr/>
          <a:lstStyle/>
          <a:p>
            <a:fld id="{ED825B65-27B8-4628-9FAA-8ADADF85A2F7}" type="slidenum">
              <a:rPr lang="hr-HR" smtClean="0"/>
              <a:pPr/>
              <a:t>20</a:t>
            </a:fld>
            <a:r>
              <a:rPr lang="hr-HR" dirty="0"/>
              <a:t>/28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28596" y="3286124"/>
            <a:ext cx="7467600" cy="20717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endParaRPr kumimoji="0" lang="hr-HR" sz="3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Print" pitchFamily="2" charset="0"/>
              <a:ea typeface="+mn-ea"/>
              <a:cs typeface="MV Boli" pitchFamily="2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554663" y="928688"/>
          <a:ext cx="30368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Equation" r:id="rId3" imgW="1079280" imgH="228600" progId="Equation.3">
                  <p:embed/>
                </p:oleObj>
              </mc:Choice>
              <mc:Fallback>
                <p:oleObj name="Equation" r:id="rId3" imgW="107928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928688"/>
                        <a:ext cx="3036887" cy="6429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428604"/>
            <a:ext cx="7467600" cy="550072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hr-HR" dirty="0" smtClean="0"/>
              <a:t>funkcija pomoću koje ćemo izračunavati vrijednosti:</a:t>
            </a:r>
          </a:p>
          <a:p>
            <a:pPr lvl="0">
              <a:defRPr/>
            </a:pPr>
            <a:r>
              <a:rPr lang="hr-HR" dirty="0" smtClean="0"/>
              <a:t>tjeme: (2.5, -2.25)</a:t>
            </a:r>
          </a:p>
          <a:p>
            <a:pPr lvl="0">
              <a:defRPr/>
            </a:pPr>
            <a:r>
              <a:rPr lang="hr-HR" dirty="0" smtClean="0"/>
              <a:t>c</a:t>
            </a:r>
            <a:r>
              <a:rPr lang="hr-HR" baseline="-25000" dirty="0" smtClean="0"/>
              <a:t>1</a:t>
            </a:r>
            <a:r>
              <a:rPr lang="hr-HR" dirty="0" smtClean="0"/>
              <a:t> = c</a:t>
            </a:r>
            <a:r>
              <a:rPr lang="hr-HR" baseline="-25000" dirty="0" smtClean="0"/>
              <a:t>2</a:t>
            </a:r>
            <a:r>
              <a:rPr lang="hr-HR" dirty="0" smtClean="0"/>
              <a:t> = 2</a:t>
            </a:r>
          </a:p>
          <a:p>
            <a:pPr lvl="0">
              <a:defRPr/>
            </a:pPr>
            <a:r>
              <a:rPr lang="hr-HR" dirty="0" smtClean="0"/>
              <a:t>rand() – broj iz intervala [0,1]</a:t>
            </a:r>
          </a:p>
          <a:p>
            <a:r>
              <a:rPr lang="hr-HR" dirty="0" smtClean="0"/>
              <a:t>zadane početne pozicije i ograničenje brzine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F5F-FB91-463A-A252-3BE507670F85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21</a:t>
            </a:fld>
            <a:r>
              <a:rPr lang="hr-HR" dirty="0"/>
              <a:t>/28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761176"/>
              </p:ext>
            </p:extLst>
          </p:nvPr>
        </p:nvGraphicFramePr>
        <p:xfrm>
          <a:off x="2483768" y="764704"/>
          <a:ext cx="3250430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1625215"/>
              </a:tblGrid>
              <a:tr h="392909">
                <a:tc>
                  <a:txBody>
                    <a:bodyPr/>
                    <a:lstStyle/>
                    <a:p>
                      <a:r>
                        <a:rPr lang="hr-HR" dirty="0" smtClean="0"/>
                        <a:t>pbest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pbest_f</a:t>
                      </a:r>
                      <a:endParaRPr lang="hr-HR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2.994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-2.0059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3.0005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-1.995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2.8219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-2.1461</a:t>
                      </a:r>
                    </a:p>
                  </a:txBody>
                  <a:tcPr anchor="ctr"/>
                </a:tc>
              </a:tr>
              <a:tr h="392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4.3216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1.0671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1.1324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-0.3778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85918" y="142852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Segoe Print" pitchFamily="2" charset="0"/>
              </a:rPr>
              <a:t>Iteracija 8</a:t>
            </a:r>
            <a:endParaRPr lang="hr-HR" sz="2400" dirty="0">
              <a:latin typeface="Segoe Pri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328612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Segoe Print" pitchFamily="2" charset="0"/>
              </a:rPr>
              <a:t>Iteracija 10</a:t>
            </a:r>
            <a:endParaRPr lang="hr-HR" sz="2400" dirty="0">
              <a:latin typeface="Segoe Print" pitchFamily="2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354056"/>
              </p:ext>
            </p:extLst>
          </p:nvPr>
        </p:nvGraphicFramePr>
        <p:xfrm>
          <a:off x="2483768" y="3960246"/>
          <a:ext cx="3250430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1625215"/>
              </a:tblGrid>
              <a:tr h="392909">
                <a:tc>
                  <a:txBody>
                    <a:bodyPr/>
                    <a:lstStyle/>
                    <a:p>
                      <a:r>
                        <a:rPr lang="hr-HR" dirty="0" smtClean="0"/>
                        <a:t>pbest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pbest_f</a:t>
                      </a:r>
                      <a:endParaRPr lang="hr-HR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2.994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-2.0059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2.3868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-2.2365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2.8219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-2.1461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0.8437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0.4953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2.5236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-2.2489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429388" y="3145480"/>
            <a:ext cx="2122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hr-HR" sz="2400" dirty="0">
                <a:latin typeface="Segoe Print" panose="02000600000000000000" pitchFamily="2" charset="0"/>
              </a:rPr>
              <a:t>(2.5, -2.25)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22</a:t>
            </a:fld>
            <a:r>
              <a:rPr lang="hr-HR" dirty="0"/>
              <a:t>/28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232" y="7141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Segoe Print" pitchFamily="2" charset="0"/>
              </a:rPr>
              <a:t>Iteracija 12</a:t>
            </a:r>
            <a:endParaRPr lang="hr-HR" sz="2400" dirty="0">
              <a:latin typeface="Segoe Print" pitchFamily="2" charset="0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436167"/>
              </p:ext>
            </p:extLst>
          </p:nvPr>
        </p:nvGraphicFramePr>
        <p:xfrm>
          <a:off x="2655105" y="541507"/>
          <a:ext cx="3285047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1659832"/>
              </a:tblGrid>
              <a:tr h="392909">
                <a:tc>
                  <a:txBody>
                    <a:bodyPr/>
                    <a:lstStyle/>
                    <a:p>
                      <a:r>
                        <a:rPr lang="hr-HR" dirty="0" smtClean="0"/>
                        <a:t>pbest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pbest_f</a:t>
                      </a:r>
                      <a:endParaRPr lang="hr-HR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2.9086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-2.0829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2.3868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-2.2365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2.2655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2.1943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0.9337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0.2052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2.5236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-2.2489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71670" y="3143248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Segoe Print" pitchFamily="2" charset="0"/>
              </a:rPr>
              <a:t>Iteracija 14</a:t>
            </a:r>
            <a:endParaRPr lang="hr-HR" sz="2400" dirty="0">
              <a:latin typeface="Segoe Print" pitchFamily="2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751012"/>
              </p:ext>
            </p:extLst>
          </p:nvPr>
        </p:nvGraphicFramePr>
        <p:xfrm>
          <a:off x="2633634" y="3861048"/>
          <a:ext cx="3250430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1625215"/>
              </a:tblGrid>
              <a:tr h="392909">
                <a:tc>
                  <a:txBody>
                    <a:bodyPr/>
                    <a:lstStyle/>
                    <a:p>
                      <a:r>
                        <a:rPr lang="hr-HR" dirty="0" smtClean="0"/>
                        <a:t>pbest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pbest_f</a:t>
                      </a:r>
                      <a:endParaRPr lang="hr-HR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2.4607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-2.2479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2.3868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-2.2365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2.2655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2.1943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92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0.9337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0.2052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2.5236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-2.2489</a:t>
                      </a:r>
                      <a:endParaRPr lang="hr-H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429388" y="3145480"/>
            <a:ext cx="2122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hr-HR" sz="2400" dirty="0">
                <a:latin typeface="Segoe Print" panose="02000600000000000000" pitchFamily="2" charset="0"/>
              </a:rPr>
              <a:t>(2.5, -2.25)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3D1B-BCD9-4E8D-BA7D-7AB28571C3F6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72400" y="6422064"/>
            <a:ext cx="762000" cy="365125"/>
          </a:xfrm>
        </p:spPr>
        <p:txBody>
          <a:bodyPr/>
          <a:lstStyle/>
          <a:p>
            <a:fld id="{ED825B65-27B8-4628-9FAA-8ADADF85A2F7}" type="slidenum">
              <a:rPr lang="hr-HR" smtClean="0"/>
              <a:pPr/>
              <a:t>23</a:t>
            </a:fld>
            <a:r>
              <a:rPr lang="hr-HR" dirty="0"/>
              <a:t>/28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303796"/>
              </p:ext>
            </p:extLst>
          </p:nvPr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u="sng" kern="1200" dirty="0" smtClean="0">
                          <a:solidFill>
                            <a:schemeClr val="lt1"/>
                          </a:solidFill>
                          <a:latin typeface="Segoe Print" pitchFamily="2" charset="0"/>
                          <a:ea typeface="+mn-ea"/>
                          <a:cs typeface="+mn-cs"/>
                          <a:hlinkClick r:id="rId2"/>
                        </a:rPr>
                        <a:t>http://web.eecs.utk.edu/~mclennan/Classes/420/NetLogo4.1/Particle%20Swarm%20Optimization.html</a:t>
                      </a:r>
                      <a:r>
                        <a:rPr kumimoji="0" lang="hr-HR" sz="2800" b="1" kern="1200" dirty="0" smtClean="0">
                          <a:solidFill>
                            <a:schemeClr val="lt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</a:t>
                      </a:r>
                      <a:endParaRPr kumimoji="0" lang="hr-HR" sz="2800" b="1" kern="1200" dirty="0">
                        <a:solidFill>
                          <a:schemeClr val="lt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8BDB-12CA-459A-B210-54F11669CFD9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24</a:t>
            </a:fld>
            <a:r>
              <a:rPr lang="hr-HR" dirty="0"/>
              <a:t>/28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Modifikacije algoritma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Lokalno susjedstvo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čestice ne vide globalni optimum</a:t>
            </a:r>
          </a:p>
          <a:p>
            <a:r>
              <a:rPr lang="hr-HR" dirty="0" smtClean="0"/>
              <a:t>lokalni optimum – </a:t>
            </a:r>
            <a:r>
              <a:rPr lang="hr-HR" i="1" dirty="0" smtClean="0"/>
              <a:t>lbest</a:t>
            </a:r>
          </a:p>
          <a:p>
            <a:r>
              <a:rPr lang="hr-HR" dirty="0" smtClean="0"/>
              <a:t>veličina susjedstva – 15% populacije -&gt; gledano s obje strane</a:t>
            </a:r>
            <a:endParaRPr lang="hr-H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DEF-8F5D-44B4-93B5-9CDF9FC1725F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25</a:t>
            </a:fld>
            <a:r>
              <a:rPr lang="hr-HR" dirty="0"/>
              <a:t>/28</a:t>
            </a: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870132"/>
              </p:ext>
            </p:extLst>
          </p:nvPr>
        </p:nvGraphicFramePr>
        <p:xfrm>
          <a:off x="0" y="5072074"/>
          <a:ext cx="9144000" cy="68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Equation" r:id="rId3" imgW="3403440" imgH="253800" progId="Equation.3">
                  <p:embed/>
                </p:oleObj>
              </mc:Choice>
              <mc:Fallback>
                <p:oleObj name="Equation" r:id="rId3" imgW="340344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72074"/>
                        <a:ext cx="9144000" cy="6823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215206" y="5072074"/>
            <a:ext cx="928694" cy="6823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Faktor inercije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84784"/>
            <a:ext cx="7467600" cy="4525963"/>
          </a:xfrm>
        </p:spPr>
        <p:txBody>
          <a:bodyPr/>
          <a:lstStyle/>
          <a:p>
            <a:r>
              <a:rPr lang="hr-HR" dirty="0" smtClean="0"/>
              <a:t>modificira brzinu</a:t>
            </a:r>
          </a:p>
          <a:p>
            <a:r>
              <a:rPr lang="hr-HR" dirty="0" smtClean="0"/>
              <a:t>početak – veća</a:t>
            </a:r>
          </a:p>
          <a:p>
            <a:r>
              <a:rPr lang="hr-HR" dirty="0" smtClean="0"/>
              <a:t>smanjuje se prema kraju</a:t>
            </a:r>
          </a:p>
          <a:p>
            <a:r>
              <a:rPr lang="hr-HR" dirty="0" smtClean="0"/>
              <a:t>finije pretraživanje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26</a:t>
            </a:fld>
            <a:r>
              <a:rPr lang="hr-HR" dirty="0"/>
              <a:t>/28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509505"/>
              </p:ext>
            </p:extLst>
          </p:nvPr>
        </p:nvGraphicFramePr>
        <p:xfrm>
          <a:off x="0" y="5241925"/>
          <a:ext cx="9143999" cy="835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0" name="Equation" r:id="rId3" imgW="2666880" imgH="215640" progId="Equation.3">
                  <p:embed/>
                </p:oleObj>
              </mc:Choice>
              <mc:Fallback>
                <p:oleObj name="Equation" r:id="rId3" imgW="2666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41925"/>
                        <a:ext cx="9143999" cy="83596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842549" y="5241925"/>
            <a:ext cx="744590" cy="8359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Primjene i budućnost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medicina, biologija, elektrotehnika</a:t>
            </a:r>
          </a:p>
          <a:p>
            <a:r>
              <a:rPr lang="hr-HR" dirty="0" smtClean="0"/>
              <a:t>filmovi – Povratak Batmana i LOTR -&gt; scene masovnih borbi</a:t>
            </a:r>
          </a:p>
          <a:p>
            <a:r>
              <a:rPr lang="hr-HR" dirty="0" smtClean="0"/>
              <a:t>Boids, MASSIVE</a:t>
            </a:r>
          </a:p>
          <a:p>
            <a:r>
              <a:rPr lang="hr-HR" dirty="0" smtClean="0"/>
              <a:t>“mlad” algoritam -&gt; puno posla 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27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28</a:t>
            </a:fld>
            <a:r>
              <a:rPr lang="hr-HR" dirty="0" smtClean="0"/>
              <a:t>/28</a:t>
            </a:r>
            <a:endParaRPr lang="hr-HR" dirty="0"/>
          </a:p>
        </p:txBody>
      </p:sp>
      <p:sp>
        <p:nvSpPr>
          <p:cNvPr id="8" name="Rectangle 7"/>
          <p:cNvSpPr/>
          <p:nvPr/>
        </p:nvSpPr>
        <p:spPr>
          <a:xfrm>
            <a:off x="1259632" y="4078274"/>
            <a:ext cx="7040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Hvala na pažnji </a:t>
            </a:r>
            <a:r>
              <a:rPr lang="hr-H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sym typeface="Wingdings" pitchFamily="2" charset="2"/>
              </a:rPr>
              <a:t>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6334838" y="5690888"/>
            <a:ext cx="1818562" cy="10800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6000000" lon="6000000" rev="3000000"/>
            </a:lightRig>
          </a:scene3d>
          <a:sp3d extrusionH="254000" contourW="19050"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r-HR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Dodatak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2786"/>
            <a:ext cx="4784636" cy="35884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80728"/>
            <a:ext cx="7467600" cy="5116847"/>
          </a:xfrm>
        </p:spPr>
        <p:txBody>
          <a:bodyPr>
            <a:normAutofit/>
          </a:bodyPr>
          <a:lstStyle/>
          <a:p>
            <a:r>
              <a:rPr lang="hr-HR" dirty="0" smtClean="0">
                <a:hlinkClick r:id="rId2"/>
              </a:rPr>
              <a:t>Boids</a:t>
            </a:r>
            <a:endParaRPr lang="hr-HR" dirty="0" smtClean="0"/>
          </a:p>
          <a:p>
            <a:r>
              <a:rPr lang="hr-HR" dirty="0" smtClean="0">
                <a:hlinkClick r:id="rId3"/>
              </a:rPr>
              <a:t>Boids – wiki</a:t>
            </a:r>
            <a:endParaRPr lang="hr-HR" dirty="0" smtClean="0"/>
          </a:p>
          <a:p>
            <a:r>
              <a:rPr lang="hr-HR" dirty="0" smtClean="0">
                <a:hlinkClick r:id="rId4"/>
              </a:rPr>
              <a:t>MASSIVE – wiki</a:t>
            </a:r>
            <a:endParaRPr lang="hr-HR" dirty="0" smtClean="0"/>
          </a:p>
          <a:p>
            <a:r>
              <a:rPr lang="en-US" dirty="0"/>
              <a:t>Analysis of Particle Swarm Optimization </a:t>
            </a:r>
            <a:r>
              <a:rPr lang="en-US" dirty="0" smtClean="0"/>
              <a:t>Algorithm</a:t>
            </a:r>
            <a:r>
              <a:rPr lang="hr-HR" dirty="0" smtClean="0"/>
              <a:t> – Qinghai Bai (pdf)</a:t>
            </a:r>
            <a:endParaRPr lang="en-US" dirty="0"/>
          </a:p>
          <a:p>
            <a:pPr marL="36576" indent="0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C0DB-DAEE-404D-B6A9-48CF8B48319B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29</a:t>
            </a:fld>
            <a:r>
              <a:rPr lang="hr-HR" smtClean="0"/>
              <a:t>/28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9101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5D92-9220-42E0-A811-43D3F6FF0CE6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3</a:t>
            </a:fld>
            <a:r>
              <a:rPr lang="hr-HR" dirty="0"/>
              <a:t>/28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Elementi genetskog algoritma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dobrote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ključan dio svakog genetskog algoritma</a:t>
            </a:r>
          </a:p>
          <a:p>
            <a:r>
              <a:rPr lang="hr-HR" dirty="0" smtClean="0"/>
              <a:t>vjerojatnost križanja ili preživljavanja jedinke</a:t>
            </a:r>
          </a:p>
          <a:p>
            <a:r>
              <a:rPr lang="hr-HR" dirty="0" smtClean="0"/>
              <a:t>loša izvedba -&gt; loš algoritam</a:t>
            </a:r>
          </a:p>
          <a:p>
            <a:r>
              <a:rPr lang="hr-HR" dirty="0" smtClean="0"/>
              <a:t>povećava dobrotu generacije</a:t>
            </a:r>
            <a:endParaRPr lang="hr-H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BB45-2AF6-4AA7-9589-954C8201CF96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4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Selekcija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odabir (bolje) jedinke</a:t>
            </a:r>
          </a:p>
          <a:p>
            <a:r>
              <a:rPr lang="hr-HR" dirty="0" smtClean="0"/>
              <a:t>generacijski genetski algoritmi</a:t>
            </a:r>
          </a:p>
          <a:p>
            <a:pPr lvl="1"/>
            <a:r>
              <a:rPr lang="hr-HR" dirty="0" smtClean="0"/>
              <a:t>dvije populacije unutar jedne iteracije</a:t>
            </a:r>
          </a:p>
          <a:p>
            <a:r>
              <a:rPr lang="hr-HR" dirty="0" smtClean="0"/>
              <a:t>eliminacijski genetski algoritmi</a:t>
            </a:r>
          </a:p>
          <a:p>
            <a:pPr lvl="1"/>
            <a:r>
              <a:rPr lang="hr-HR" dirty="0" smtClean="0"/>
              <a:t>jedna populacija unutar jedne iteracije</a:t>
            </a:r>
          </a:p>
          <a:p>
            <a:r>
              <a:rPr lang="hr-HR" dirty="0" smtClean="0"/>
              <a:t>elitizam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40CF-DB46-492D-8EFF-89878A8793A0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5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Križanje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genetski operator</a:t>
            </a:r>
          </a:p>
          <a:p>
            <a:r>
              <a:rPr lang="hr-HR" dirty="0" smtClean="0"/>
              <a:t>“spaja” genetski materijal dviju jedinki -&gt; nastaje jedna ili dvije nove (bolje?)</a:t>
            </a:r>
          </a:p>
          <a:p>
            <a:r>
              <a:rPr lang="hr-HR" dirty="0" smtClean="0"/>
              <a:t>3 vrste: s jednom točkom prekida, s više točaka prekida i              p-uniformno križanje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05F-0B8E-45FD-B515-BBD35F3E4726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6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Mutacija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genetski operator</a:t>
            </a:r>
          </a:p>
          <a:p>
            <a:r>
              <a:rPr lang="hr-HR" dirty="0" smtClean="0"/>
              <a:t>djeluje nad jednom jedinkom</a:t>
            </a:r>
          </a:p>
          <a:p>
            <a:r>
              <a:rPr lang="hr-HR" dirty="0" smtClean="0"/>
              <a:t>obnavlja izgubljeni genetski materijal (potencijalno dobar)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8D56-FA9F-4A14-9F17-07F5CA3A5371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7</a:t>
            </a:fld>
            <a:r>
              <a:rPr lang="hr-HR" dirty="0"/>
              <a:t>/28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BA0B5-09DE-478F-B341-FD391A4529C3}" type="datetime1">
              <a:rPr lang="sr-Latn-CS" smtClean="0"/>
              <a:pPr/>
              <a:t>10.6.2013</a:t>
            </a:fld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379C-36B1-4C48-8035-7BA40A7537E4}" type="slidenum">
              <a:rPr lang="hr-HR" smtClean="0"/>
              <a:pPr/>
              <a:t>8</a:t>
            </a:fld>
            <a:r>
              <a:rPr lang="hr-HR" dirty="0"/>
              <a:t>/28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285728"/>
          <a:ext cx="8572560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hr-HR" sz="4800" dirty="0" smtClean="0">
                          <a:latin typeface="Kristen ITC" pitchFamily="66" charset="0"/>
                        </a:rPr>
                        <a:t>Optimizacija</a:t>
                      </a:r>
                      <a:r>
                        <a:rPr lang="hr-HR" sz="4800" baseline="0" dirty="0" smtClean="0">
                          <a:latin typeface="Kristen ITC" pitchFamily="66" charset="0"/>
                        </a:rPr>
                        <a:t> rojem </a:t>
                      </a:r>
                    </a:p>
                    <a:p>
                      <a:pPr algn="ctr"/>
                      <a:r>
                        <a:rPr lang="hr-HR" sz="4800" baseline="0" dirty="0" smtClean="0">
                          <a:latin typeface="Kristen ITC" pitchFamily="66" charset="0"/>
                        </a:rPr>
                        <a:t>Čestica</a:t>
                      </a:r>
                      <a:endParaRPr lang="hr-HR" sz="4800" dirty="0">
                        <a:latin typeface="Kristen ITC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D8C5-7BE8-4779-97EF-936F6DCB9C61}" type="datetime1">
              <a:rPr lang="sr-Latn-CS" smtClean="0"/>
              <a:pPr/>
              <a:t>10.6.2013</a:t>
            </a:fld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25B65-27B8-4628-9FAA-8ADADF85A2F7}" type="slidenum">
              <a:rPr lang="hr-HR" smtClean="0"/>
              <a:pPr/>
              <a:t>9</a:t>
            </a:fld>
            <a:r>
              <a:rPr lang="hr-HR" dirty="0"/>
              <a:t>/28</a:t>
            </a:r>
          </a:p>
        </p:txBody>
      </p:sp>
      <p:pic>
        <p:nvPicPr>
          <p:cNvPr id="70658" name="Picture 2" descr="C:\Users\Mini Sven\Desktop\swarm_3_600.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57166"/>
            <a:ext cx="5715000" cy="2781300"/>
          </a:xfrm>
          <a:prstGeom prst="rect">
            <a:avLst/>
          </a:prstGeom>
          <a:noFill/>
        </p:spPr>
      </p:pic>
      <p:pic>
        <p:nvPicPr>
          <p:cNvPr id="70660" name="Picture 4" descr="http://opengarden.net/wp-content/uploads/2010/12/Swarm-Theor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214686"/>
            <a:ext cx="6167433" cy="3429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1">
      <a:dk1>
        <a:srgbClr val="5EA226"/>
      </a:dk1>
      <a:lt1>
        <a:srgbClr val="D8F1C4"/>
      </a:lt1>
      <a:dk2>
        <a:srgbClr val="345A14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>
        <a:noFill/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orthographicFront"/>
          <a:lightRig rig="harsh" dir="t">
            <a:rot lat="6000000" lon="6000000" rev="3000000"/>
          </a:lightRig>
        </a:scene3d>
        <a:sp3d extrusionH="254000" contourW="19050">
          <a:bevelB w="82550" h="44450" prst="angle"/>
          <a:contourClr>
            <a:srgbClr val="FFFFFF"/>
          </a:contourClr>
        </a:sp3d>
      </a:spPr>
      <a:bodyPr wrap="square" lIns="91440" tIns="45720" rIns="91440" bIns="45720">
        <a:spAutoFit/>
        <a:scene3d>
          <a:camera prst="orthographicFront">
            <a:rot lat="0" lon="0" rev="0"/>
          </a:camera>
          <a:lightRig rig="contrasting" dir="t">
            <a:rot lat="0" lon="0" rev="4500000"/>
          </a:lightRig>
        </a:scene3d>
        <a:sp3d contourW="6350" prstMaterial="metal">
          <a:bevelT w="127000" h="31750" prst="relaxedInset"/>
          <a:contourClr>
            <a:schemeClr val="accent1">
              <a:shade val="75000"/>
            </a:schemeClr>
          </a:contourClr>
        </a:sp3d>
      </a:bodyPr>
      <a:lstStyle>
        <a:defPPr algn="ctr">
          <a:defRPr sz="5400" b="1" cap="all" spc="0" dirty="0" smtClean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defRPr>
        </a:defPPr>
      </a:lstStyle>
      <a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659</TotalTime>
  <Words>603</Words>
  <Application>Microsoft Office PowerPoint</Application>
  <PresentationFormat>On-screen Show (4:3)</PresentationFormat>
  <Paragraphs>232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Consolas</vt:lpstr>
      <vt:lpstr>Franklin Gothic Book</vt:lpstr>
      <vt:lpstr>Gabriola</vt:lpstr>
      <vt:lpstr>Kristen ITC</vt:lpstr>
      <vt:lpstr>MV Boli</vt:lpstr>
      <vt:lpstr>Segoe Print</vt:lpstr>
      <vt:lpstr>Segoe UI Light</vt:lpstr>
      <vt:lpstr>Wingdings</vt:lpstr>
      <vt:lpstr>Wingdings 2</vt:lpstr>
      <vt:lpstr>Technic</vt:lpstr>
      <vt:lpstr>Equation</vt:lpstr>
      <vt:lpstr>PowerPoint Presentation</vt:lpstr>
      <vt:lpstr>Što su genetski algoritmi?</vt:lpstr>
      <vt:lpstr>PowerPoint Presentation</vt:lpstr>
      <vt:lpstr>Funkcija dobrote</vt:lpstr>
      <vt:lpstr>Selekcija</vt:lpstr>
      <vt:lpstr>Križanje</vt:lpstr>
      <vt:lpstr>Mutacija</vt:lpstr>
      <vt:lpstr>PowerPoint Presentation</vt:lpstr>
      <vt:lpstr>PowerPoint Presentation</vt:lpstr>
      <vt:lpstr>Povijest i problematika</vt:lpstr>
      <vt:lpstr>PowerPoint Presentation</vt:lpstr>
      <vt:lpstr>PowerPoint Presentation</vt:lpstr>
      <vt:lpstr>PowerPoint Presentation</vt:lpstr>
      <vt:lpstr>PowerPoint Presentation</vt:lpstr>
      <vt:lpstr>Evaluacija populacije</vt:lpstr>
      <vt:lpstr>Evaluacija lokalnog rezultata</vt:lpstr>
      <vt:lpstr>Evaluacija globalnog rezultata</vt:lpstr>
      <vt:lpstr>Ažuriranje brzine i pozicije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Lokalno susjedstvo</vt:lpstr>
      <vt:lpstr>Faktor inercije</vt:lpstr>
      <vt:lpstr>Primjene i budućnost</vt:lpstr>
      <vt:lpstr>PowerPoint Presentation</vt:lpstr>
      <vt:lpstr>PowerPoint Presentation</vt:lpstr>
    </vt:vector>
  </TitlesOfParts>
  <Company>Mini 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 Vidak</dc:creator>
  <cp:lastModifiedBy>Sven Vidak</cp:lastModifiedBy>
  <cp:revision>106</cp:revision>
  <dcterms:created xsi:type="dcterms:W3CDTF">2013-04-28T09:16:46Z</dcterms:created>
  <dcterms:modified xsi:type="dcterms:W3CDTF">2013-06-10T16:36:54Z</dcterms:modified>
</cp:coreProperties>
</file>