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90" r:id="rId4"/>
    <p:sldId id="260" r:id="rId5"/>
    <p:sldId id="263" r:id="rId6"/>
    <p:sldId id="264" r:id="rId7"/>
    <p:sldId id="265" r:id="rId8"/>
    <p:sldId id="266" r:id="rId9"/>
    <p:sldId id="268" r:id="rId10"/>
    <p:sldId id="300" r:id="rId11"/>
    <p:sldId id="267" r:id="rId12"/>
    <p:sldId id="269" r:id="rId13"/>
    <p:sldId id="301" r:id="rId14"/>
    <p:sldId id="294" r:id="rId15"/>
    <p:sldId id="295" r:id="rId16"/>
    <p:sldId id="296" r:id="rId17"/>
    <p:sldId id="272" r:id="rId18"/>
    <p:sldId id="297" r:id="rId19"/>
    <p:sldId id="298" r:id="rId20"/>
    <p:sldId id="299" r:id="rId21"/>
    <p:sldId id="289" r:id="rId22"/>
    <p:sldId id="291" r:id="rId23"/>
    <p:sldId id="276" r:id="rId24"/>
    <p:sldId id="28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D4809B-4A50-4519-A031-C1D1E10E2244}" type="datetimeFigureOut">
              <a:rPr lang="en-US" smtClean="0"/>
              <a:t>6/8/2013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041125-3460-4B66-8991-9B0C0328DB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Implementacija/IzvrsniKod/Windows/paragenGUI.exe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8280920" cy="24757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r-H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Automatska paralelizacija</a:t>
            </a:r>
            <a:br>
              <a:rPr lang="hr-H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hr-H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upotrebom</a:t>
            </a:r>
            <a: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hr-HR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genetskih </a:t>
            </a:r>
            <a:r>
              <a:rPr lang="hr-H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algoritama</a:t>
            </a:r>
            <a:endParaRPr lang="en-US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443711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i="1" dirty="0" smtClean="0"/>
          </a:p>
          <a:p>
            <a:r>
              <a:rPr lang="hr-HR" b="1" i="1" dirty="0" smtClean="0">
                <a:solidFill>
                  <a:schemeClr val="tx2">
                    <a:lumMod val="50000"/>
                  </a:schemeClr>
                </a:solidFill>
              </a:rPr>
              <a:t>Vlaho Poluta</a:t>
            </a:r>
            <a:endParaRPr lang="en-US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Voditelj:</a:t>
            </a:r>
            <a:r>
              <a:rPr lang="hr-HR" b="1" i="1" dirty="0" smtClean="0">
                <a:solidFill>
                  <a:schemeClr val="tx2">
                    <a:lumMod val="50000"/>
                  </a:schemeClr>
                </a:solidFill>
              </a:rPr>
              <a:t> Domagoj Jakobović</a:t>
            </a:r>
            <a:endParaRPr lang="en-US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7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Oblik jedinke (transformacije)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04" y="1844824"/>
            <a:ext cx="6214392" cy="4422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624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Oblik jedinke (transformacije)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Tipovi transformacija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hr-HR" sz="24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b="1" dirty="0" smtClean="0">
                <a:latin typeface="Arial" pitchFamily="34" charset="0"/>
                <a:cs typeface="Arial" pitchFamily="34" charset="0"/>
              </a:rPr>
              <a:t>atomarne 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(engl.  atom mode)</a:t>
            </a:r>
          </a:p>
          <a:p>
            <a:pPr lvl="2"/>
            <a:r>
              <a:rPr lang="hr-HR" sz="2000" b="1" dirty="0">
                <a:latin typeface="Arial" pitchFamily="34" charset="0"/>
                <a:cs typeface="Arial" pitchFamily="34" charset="0"/>
              </a:rPr>
              <a:t>r</a:t>
            </a: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ad s instrukcijama</a:t>
            </a:r>
          </a:p>
          <a:p>
            <a:pPr lvl="2"/>
            <a:endParaRPr lang="hr-HR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b="1" dirty="0">
                <a:latin typeface="Arial" pitchFamily="34" charset="0"/>
                <a:cs typeface="Arial" pitchFamily="34" charset="0"/>
              </a:rPr>
              <a:t>b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lokovne 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(engl.  loop mode)</a:t>
            </a:r>
          </a:p>
          <a:p>
            <a:pPr lvl="2"/>
            <a:r>
              <a:rPr lang="hr-HR" sz="2000" b="1" dirty="0" smtClean="0">
                <a:latin typeface="Arial" pitchFamily="34" charset="0"/>
                <a:cs typeface="Arial" pitchFamily="34" charset="0"/>
              </a:rPr>
              <a:t>rad  s petljama</a:t>
            </a:r>
          </a:p>
          <a:p>
            <a:endParaRPr lang="hr-HR" b="1" dirty="0">
              <a:latin typeface="Arial" pitchFamily="34" charset="0"/>
              <a:cs typeface="Arial" pitchFamily="34" charset="0"/>
            </a:endParaRPr>
          </a:p>
          <a:p>
            <a:endParaRPr lang="hr-H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19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Atomarne transformacije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Čuvaju se u atomarnom stablu jedinke </a:t>
            </a:r>
          </a:p>
          <a:p>
            <a:r>
              <a:rPr lang="hr-HR" sz="2400" dirty="0">
                <a:latin typeface="Arial" pitchFamily="34" charset="0"/>
                <a:cs typeface="Arial" pitchFamily="34" charset="0"/>
              </a:rPr>
              <a:t>S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ve rade na sličan način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93" y="2821338"/>
            <a:ext cx="6984776" cy="3609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09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Atomarne transformacije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pPr marL="651510" indent="-514350">
              <a:buFont typeface="+mj-lt"/>
              <a:buAutoNum type="arabicPeriod"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Pxx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/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Sxx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Dijele </a:t>
            </a:r>
            <a:r>
              <a:rPr lang="hr-HR" sz="2000" dirty="0" smtClean="0">
                <a:latin typeface="Arial" pitchFamily="34" charset="0"/>
                <a:cs typeface="Arial" pitchFamily="34" charset="0"/>
              </a:rPr>
              <a:t>instrukcije po postotku ‘xx’ u dvije skupine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P-paralelno, S-slijedno se obavljaju skupine</a:t>
            </a:r>
          </a:p>
          <a:p>
            <a:pPr marL="651510" indent="-514350">
              <a:buFont typeface="+mj-lt"/>
              <a:buAutoNum type="arabicPeriod"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3717032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i="1" dirty="0" smtClean="0"/>
          </a:p>
          <a:p>
            <a:r>
              <a:rPr lang="en-US" i="1" dirty="0" smtClean="0"/>
              <a:t>a[0</a:t>
            </a:r>
            <a:r>
              <a:rPr lang="en-US" i="1" dirty="0"/>
              <a:t>]=5</a:t>
            </a:r>
            <a:r>
              <a:rPr lang="en-US" i="1" dirty="0" smtClean="0"/>
              <a:t>;</a:t>
            </a:r>
            <a:endParaRPr lang="hr-HR" i="1" dirty="0" smtClean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/>
              <a:t>b[2]--;</a:t>
            </a:r>
            <a:endParaRPr lang="hr-HR" i="1" dirty="0" smtClean="0"/>
          </a:p>
          <a:p>
            <a:endParaRPr lang="hr-HR" i="1" dirty="0" smtClean="0"/>
          </a:p>
          <a:p>
            <a:r>
              <a:rPr lang="en-US" i="1" dirty="0" smtClean="0"/>
              <a:t>c[1</a:t>
            </a:r>
            <a:r>
              <a:rPr lang="en-US" i="1" dirty="0"/>
              <a:t>]=a[0]+2</a:t>
            </a:r>
            <a:r>
              <a:rPr lang="en-US" i="1" dirty="0" smtClean="0"/>
              <a:t>;</a:t>
            </a:r>
            <a:endParaRPr lang="en-US" dirty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d</a:t>
            </a:r>
            <a:r>
              <a:rPr lang="en-US" i="1" dirty="0"/>
              <a:t>*=3;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3717032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i="1" dirty="0" smtClean="0"/>
          </a:p>
          <a:p>
            <a:r>
              <a:rPr lang="en-US" i="1" dirty="0" smtClean="0"/>
              <a:t>PAR_BEGIN </a:t>
            </a:r>
            <a:endParaRPr lang="en-US" dirty="0" smtClean="0"/>
          </a:p>
          <a:p>
            <a:r>
              <a:rPr lang="hr-HR" i="1" dirty="0" smtClean="0"/>
              <a:t>       </a:t>
            </a:r>
            <a:r>
              <a:rPr lang="en-US" i="1" dirty="0" smtClean="0"/>
              <a:t>a[0]=5;</a:t>
            </a:r>
            <a:r>
              <a:rPr lang="hr-HR" i="1" dirty="0" smtClean="0"/>
              <a:t>       </a:t>
            </a:r>
            <a:r>
              <a:rPr lang="en-US" i="1" dirty="0" smtClean="0"/>
              <a:t> b[2]--;</a:t>
            </a:r>
            <a:endParaRPr lang="en-US" dirty="0" smtClean="0"/>
          </a:p>
          <a:p>
            <a:r>
              <a:rPr lang="en-US" i="1" dirty="0" smtClean="0"/>
              <a:t>PAR_END.</a:t>
            </a:r>
            <a:endParaRPr lang="hr-HR" i="1" dirty="0" smtClean="0"/>
          </a:p>
          <a:p>
            <a:endParaRPr lang="en-US" dirty="0"/>
          </a:p>
          <a:p>
            <a:r>
              <a:rPr lang="en-US" i="1" dirty="0" smtClean="0"/>
              <a:t>PAR_BEGIN </a:t>
            </a:r>
            <a:endParaRPr lang="en-US" dirty="0"/>
          </a:p>
          <a:p>
            <a:r>
              <a:rPr lang="hr-HR" i="1" dirty="0" smtClean="0"/>
              <a:t>     </a:t>
            </a:r>
            <a:r>
              <a:rPr lang="en-US" i="1" dirty="0" smtClean="0"/>
              <a:t>c[1</a:t>
            </a:r>
            <a:r>
              <a:rPr lang="en-US" i="1" dirty="0"/>
              <a:t>]=a[0]+2; </a:t>
            </a:r>
            <a:r>
              <a:rPr lang="hr-HR" i="1" dirty="0" smtClean="0"/>
              <a:t>	</a:t>
            </a:r>
            <a:r>
              <a:rPr lang="en-US" i="1" dirty="0" smtClean="0"/>
              <a:t>d</a:t>
            </a:r>
            <a:r>
              <a:rPr lang="en-US" i="1" dirty="0"/>
              <a:t>*=3;</a:t>
            </a:r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 PAR_END</a:t>
            </a:r>
            <a:r>
              <a:rPr lang="en-US" i="1" dirty="0"/>
              <a:t>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19624"/>
            <a:ext cx="1117465" cy="1103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4319622"/>
            <a:ext cx="1117465" cy="1103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321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Atomarne transformacije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 startAt="2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FPAR/FSEQ/LPAR/LSEQ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>
                <a:latin typeface="Arial" pitchFamily="34" charset="0"/>
                <a:cs typeface="Arial" pitchFamily="34" charset="0"/>
              </a:rPr>
              <a:t>Podvrsta Pxx/Sxx transformacija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>
                <a:latin typeface="Arial" pitchFamily="34" charset="0"/>
                <a:cs typeface="Arial" pitchFamily="34" charset="0"/>
              </a:rPr>
              <a:t>Uzima se samo prva (F) ili samo zadnja (L) i obavlja par/seq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hr-HR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3717032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i="1" dirty="0" smtClean="0"/>
          </a:p>
          <a:p>
            <a:r>
              <a:rPr lang="en-US" i="1" dirty="0"/>
              <a:t>c[1]=a[0]+2;</a:t>
            </a:r>
            <a:endParaRPr lang="hr-HR" i="1" dirty="0"/>
          </a:p>
          <a:p>
            <a:endParaRPr lang="hr-HR" i="1" dirty="0" smtClean="0"/>
          </a:p>
          <a:p>
            <a:r>
              <a:rPr lang="en-US" i="1" dirty="0" smtClean="0"/>
              <a:t>a[0</a:t>
            </a:r>
            <a:r>
              <a:rPr lang="en-US" i="1" dirty="0"/>
              <a:t>]=5</a:t>
            </a:r>
            <a:r>
              <a:rPr lang="en-US" i="1" dirty="0" smtClean="0"/>
              <a:t>;</a:t>
            </a:r>
            <a:endParaRPr lang="hr-HR" i="1" dirty="0" smtClean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b[2</a:t>
            </a:r>
            <a:r>
              <a:rPr lang="en-US" i="1" dirty="0"/>
              <a:t>]--; </a:t>
            </a:r>
            <a:endParaRPr lang="en-US" dirty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d</a:t>
            </a:r>
            <a:r>
              <a:rPr lang="en-US" i="1" dirty="0"/>
              <a:t>*=3;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3717032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i="1" dirty="0"/>
          </a:p>
          <a:p>
            <a:r>
              <a:rPr lang="en-US" i="1" dirty="0"/>
              <a:t>c[1]=a[0]+2</a:t>
            </a:r>
            <a:r>
              <a:rPr lang="en-US" i="1" dirty="0" smtClean="0"/>
              <a:t>;</a:t>
            </a:r>
            <a:endParaRPr lang="hr-HR" i="1" dirty="0" smtClean="0"/>
          </a:p>
          <a:p>
            <a:endParaRPr lang="hr-HR" i="1" dirty="0" smtClean="0"/>
          </a:p>
          <a:p>
            <a:r>
              <a:rPr lang="en-US" i="1" dirty="0" smtClean="0"/>
              <a:t>PAR_BEGIN </a:t>
            </a:r>
            <a:endParaRPr lang="en-US" dirty="0"/>
          </a:p>
          <a:p>
            <a:endParaRPr lang="hr-HR" i="1" dirty="0"/>
          </a:p>
          <a:p>
            <a:r>
              <a:rPr lang="en-US" i="1" dirty="0" smtClean="0"/>
              <a:t>a[0</a:t>
            </a:r>
            <a:r>
              <a:rPr lang="en-US" i="1" dirty="0"/>
              <a:t>]=</a:t>
            </a:r>
            <a:r>
              <a:rPr lang="en-US" i="1" dirty="0" smtClean="0"/>
              <a:t>5; </a:t>
            </a:r>
            <a:r>
              <a:rPr lang="hr-HR" i="1" dirty="0"/>
              <a:t> </a:t>
            </a:r>
            <a:r>
              <a:rPr lang="hr-HR" i="1" dirty="0" smtClean="0"/>
              <a:t>   </a:t>
            </a:r>
            <a:r>
              <a:rPr lang="en-US" i="1" dirty="0" smtClean="0"/>
              <a:t>b[2]--;</a:t>
            </a:r>
            <a:r>
              <a:rPr lang="hr-HR" i="1" dirty="0" smtClean="0"/>
              <a:t>    </a:t>
            </a:r>
            <a:r>
              <a:rPr lang="en-US" i="1" dirty="0" smtClean="0"/>
              <a:t>d</a:t>
            </a:r>
            <a:r>
              <a:rPr lang="en-US" i="1" dirty="0"/>
              <a:t>*=3; </a:t>
            </a:r>
            <a:endParaRPr lang="en-US" dirty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/>
              <a:t>PAR_END.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19624"/>
            <a:ext cx="1117465" cy="1103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345" y="4319624"/>
            <a:ext cx="1126984" cy="1126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242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Atomarne transformacije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/>
            </a:pP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 startAt="3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SHIFT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Odgađa za 1 korak izvođenje svih instrukcija koje sadrži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Pomaže ostalim transformacijama da bolje podese svoje efekte</a:t>
            </a:r>
            <a:endParaRPr lang="hr-HR" sz="2000" dirty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3717032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i="1" dirty="0" smtClean="0"/>
          </a:p>
          <a:p>
            <a:endParaRPr lang="hr-HR" i="1" dirty="0" smtClean="0"/>
          </a:p>
          <a:p>
            <a:r>
              <a:rPr lang="en-US" i="1" dirty="0"/>
              <a:t>c[1]=a[0]+2;</a:t>
            </a:r>
            <a:endParaRPr lang="hr-HR" i="1" dirty="0"/>
          </a:p>
          <a:p>
            <a:endParaRPr lang="hr-HR" i="1" dirty="0" smtClean="0"/>
          </a:p>
          <a:p>
            <a:r>
              <a:rPr lang="en-US" i="1" dirty="0" smtClean="0"/>
              <a:t>a[0</a:t>
            </a:r>
            <a:r>
              <a:rPr lang="en-US" i="1" dirty="0"/>
              <a:t>]=5</a:t>
            </a:r>
            <a:r>
              <a:rPr lang="en-US" i="1" dirty="0" smtClean="0"/>
              <a:t>;</a:t>
            </a:r>
            <a:endParaRPr lang="hr-HR" i="1" dirty="0" smtClean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b[2</a:t>
            </a:r>
            <a:r>
              <a:rPr lang="en-US" i="1" dirty="0"/>
              <a:t>]--; </a:t>
            </a:r>
            <a:endParaRPr lang="en-US" dirty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d</a:t>
            </a:r>
            <a:r>
              <a:rPr lang="en-US" i="1" dirty="0"/>
              <a:t>*=3;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3717032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i="1" dirty="0" smtClean="0"/>
          </a:p>
          <a:p>
            <a:r>
              <a:rPr lang="en-US" i="1" dirty="0" smtClean="0"/>
              <a:t>PAR_BEGIN </a:t>
            </a:r>
            <a:endParaRPr lang="en-US" dirty="0"/>
          </a:p>
          <a:p>
            <a:endParaRPr lang="hr-HR" i="1" dirty="0" smtClean="0"/>
          </a:p>
          <a:p>
            <a:r>
              <a:rPr lang="hr-HR" i="1" dirty="0" smtClean="0"/>
              <a:t>     </a:t>
            </a:r>
            <a:r>
              <a:rPr lang="en-US" i="1" dirty="0" smtClean="0"/>
              <a:t>c[1</a:t>
            </a:r>
            <a:r>
              <a:rPr lang="en-US" i="1" dirty="0"/>
              <a:t>]=a[0]+2; </a:t>
            </a:r>
            <a:endParaRPr lang="hr-HR" i="1" dirty="0" smtClean="0"/>
          </a:p>
          <a:p>
            <a:endParaRPr lang="hr-HR" i="1" dirty="0"/>
          </a:p>
          <a:p>
            <a:r>
              <a:rPr lang="hr-HR" i="1" dirty="0" smtClean="0"/>
              <a:t>     SHIFT      </a:t>
            </a:r>
            <a:r>
              <a:rPr lang="en-US" i="1" dirty="0"/>
              <a:t>a[0]=5;</a:t>
            </a:r>
            <a:endParaRPr lang="en-US" dirty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hr-HR" i="1" dirty="0" smtClean="0"/>
              <a:t>     </a:t>
            </a:r>
            <a:r>
              <a:rPr lang="en-US" i="1" dirty="0" smtClean="0"/>
              <a:t>b[2]--;</a:t>
            </a:r>
            <a:r>
              <a:rPr lang="hr-HR" i="1" dirty="0" smtClean="0"/>
              <a:t>       </a:t>
            </a:r>
            <a:r>
              <a:rPr lang="en-US" i="1" dirty="0" smtClean="0"/>
              <a:t>d</a:t>
            </a:r>
            <a:r>
              <a:rPr lang="en-US" i="1" dirty="0"/>
              <a:t>*=3;</a:t>
            </a:r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PAR_END</a:t>
            </a:r>
            <a:r>
              <a:rPr lang="en-US" i="1" dirty="0"/>
              <a:t>.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19624"/>
            <a:ext cx="1117465" cy="1103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19622"/>
            <a:ext cx="1117465" cy="1103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384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Atomarne transformacije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/>
            </a:pP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 startAt="4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NULL/PARNULL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Zadnji dio atomarnih transformacija, prekida stablo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Sve preostale instrukcije obavljaju se seq/par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3717032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i="1" dirty="0" smtClean="0"/>
          </a:p>
          <a:p>
            <a:endParaRPr lang="hr-HR" i="1" dirty="0" smtClean="0"/>
          </a:p>
          <a:p>
            <a:r>
              <a:rPr lang="en-US" i="1" dirty="0"/>
              <a:t>c[1</a:t>
            </a:r>
            <a:r>
              <a:rPr lang="en-US" i="1" dirty="0" smtClean="0"/>
              <a:t>]=</a:t>
            </a:r>
            <a:r>
              <a:rPr lang="hr-HR" i="1" dirty="0" smtClean="0"/>
              <a:t>z</a:t>
            </a:r>
            <a:r>
              <a:rPr lang="en-US" i="1" dirty="0" smtClean="0"/>
              <a:t>[0</a:t>
            </a:r>
            <a:r>
              <a:rPr lang="en-US" i="1" dirty="0"/>
              <a:t>]+2;</a:t>
            </a:r>
            <a:endParaRPr lang="hr-HR" i="1" dirty="0"/>
          </a:p>
          <a:p>
            <a:endParaRPr lang="hr-HR" i="1" dirty="0" smtClean="0"/>
          </a:p>
          <a:p>
            <a:r>
              <a:rPr lang="hr-HR" i="1" dirty="0" smtClean="0"/>
              <a:t>t</a:t>
            </a:r>
            <a:r>
              <a:rPr lang="en-US" i="1" dirty="0" smtClean="0"/>
              <a:t>[0</a:t>
            </a:r>
            <a:r>
              <a:rPr lang="en-US" i="1" dirty="0"/>
              <a:t>]=5</a:t>
            </a:r>
            <a:r>
              <a:rPr lang="en-US" i="1" dirty="0" smtClean="0"/>
              <a:t>;</a:t>
            </a:r>
            <a:endParaRPr lang="hr-HR" i="1" dirty="0" smtClean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b[2</a:t>
            </a:r>
            <a:r>
              <a:rPr lang="en-US" i="1" dirty="0"/>
              <a:t>]--; </a:t>
            </a:r>
            <a:endParaRPr lang="en-US" dirty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d</a:t>
            </a:r>
            <a:r>
              <a:rPr lang="en-US" i="1" dirty="0"/>
              <a:t>*=3;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3717032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i="1" dirty="0" smtClean="0"/>
          </a:p>
          <a:p>
            <a:r>
              <a:rPr lang="en-US" i="1" dirty="0" smtClean="0"/>
              <a:t>PAR_BEGIN </a:t>
            </a:r>
            <a:endParaRPr lang="en-US" dirty="0"/>
          </a:p>
          <a:p>
            <a:endParaRPr lang="hr-HR" i="1" dirty="0" smtClean="0"/>
          </a:p>
          <a:p>
            <a:r>
              <a:rPr lang="hr-HR" i="1" dirty="0" smtClean="0"/>
              <a:t>     </a:t>
            </a:r>
            <a:r>
              <a:rPr lang="en-US" i="1" dirty="0" smtClean="0"/>
              <a:t>c[1]=</a:t>
            </a:r>
            <a:r>
              <a:rPr lang="hr-HR" i="1" dirty="0" smtClean="0"/>
              <a:t>z</a:t>
            </a:r>
            <a:r>
              <a:rPr lang="en-US" i="1" dirty="0" smtClean="0"/>
              <a:t>[0</a:t>
            </a:r>
            <a:r>
              <a:rPr lang="en-US" i="1" dirty="0"/>
              <a:t>]+2; </a:t>
            </a:r>
            <a:endParaRPr lang="hr-HR" i="1" dirty="0" smtClean="0"/>
          </a:p>
          <a:p>
            <a:endParaRPr lang="hr-HR" i="1" dirty="0"/>
          </a:p>
          <a:p>
            <a:r>
              <a:rPr lang="hr-HR" i="1" dirty="0" smtClean="0"/>
              <a:t>     </a:t>
            </a:r>
            <a:r>
              <a:rPr lang="hr-HR" i="1" dirty="0"/>
              <a:t>t</a:t>
            </a:r>
            <a:r>
              <a:rPr lang="en-US" i="1" dirty="0" smtClean="0"/>
              <a:t>[0</a:t>
            </a:r>
            <a:r>
              <a:rPr lang="en-US" i="1" dirty="0"/>
              <a:t>]=5;</a:t>
            </a:r>
            <a:endParaRPr lang="en-US" dirty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hr-HR" i="1" dirty="0" smtClean="0"/>
              <a:t>     </a:t>
            </a:r>
            <a:r>
              <a:rPr lang="en-US" i="1" dirty="0" smtClean="0"/>
              <a:t>b[2]--;</a:t>
            </a:r>
            <a:r>
              <a:rPr lang="hr-HR" i="1" dirty="0" smtClean="0"/>
              <a:t>       </a:t>
            </a:r>
            <a:r>
              <a:rPr lang="en-US" i="1" dirty="0" smtClean="0"/>
              <a:t>d</a:t>
            </a:r>
            <a:r>
              <a:rPr lang="en-US" i="1" dirty="0"/>
              <a:t>*=3;</a:t>
            </a:r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 </a:t>
            </a:r>
            <a:endParaRPr lang="en-US" dirty="0"/>
          </a:p>
          <a:p>
            <a:r>
              <a:rPr lang="en-US" i="1" dirty="0" smtClean="0"/>
              <a:t>PAR_END</a:t>
            </a:r>
            <a:r>
              <a:rPr lang="en-US" i="1" dirty="0"/>
              <a:t>.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19622"/>
            <a:ext cx="1117465" cy="1103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251" y="4319621"/>
            <a:ext cx="1104078" cy="1103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25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Blokovne transformacije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Čuvaju se u linearnom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dijelu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jedinke</a:t>
            </a:r>
          </a:p>
          <a:p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Za sve što ima veze s petljama: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jedna petlja, petlja u petlji, jedna za drugom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petlja, ...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02134"/>
            <a:ext cx="6783596" cy="77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39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Blokovne transformacije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4360" indent="-457200">
              <a:buFont typeface="+mj-lt"/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SPAJANJE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PETLJI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Spaja petlje uz dva uvjeta: da su paralelizirane, da imaju isti broj iteracija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Ako nemaju isti broj iteracija preostale se izvršavaju naknadno </a:t>
            </a:r>
          </a:p>
          <a:p>
            <a:pPr marL="971550" lvl="1" indent="-514350">
              <a:buFont typeface="Arial" pitchFamily="34" charset="0"/>
              <a:buChar char="•"/>
            </a:pPr>
            <a:endParaRPr lang="hr-HR" sz="2000" dirty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717032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indent="0">
              <a:buNone/>
            </a:pPr>
            <a:endParaRPr lang="hr-HR" i="1" dirty="0" smtClean="0"/>
          </a:p>
          <a:p>
            <a:pPr marL="137160" indent="0">
              <a:buNone/>
            </a:pPr>
            <a:r>
              <a:rPr lang="hr-HR" i="1" dirty="0" smtClean="0"/>
              <a:t>FOR </a:t>
            </a:r>
            <a:r>
              <a:rPr lang="hr-HR" i="1" dirty="0"/>
              <a:t>(i=0; i &lt; n; i++) {</a:t>
            </a:r>
            <a:endParaRPr lang="en-US" dirty="0"/>
          </a:p>
          <a:p>
            <a:pPr marL="137160" indent="0">
              <a:buNone/>
            </a:pPr>
            <a:r>
              <a:rPr lang="hr-HR" i="1" dirty="0" smtClean="0"/>
              <a:t>      a[i</a:t>
            </a:r>
            <a:r>
              <a:rPr lang="hr-HR" i="1" dirty="0"/>
              <a:t>]=z[i+1</a:t>
            </a:r>
            <a:r>
              <a:rPr lang="hr-HR" i="1" dirty="0" smtClean="0"/>
              <a:t>];</a:t>
            </a:r>
          </a:p>
          <a:p>
            <a:pPr marL="137160" indent="0">
              <a:buNone/>
            </a:pPr>
            <a:r>
              <a:rPr lang="hr-HR" i="1" dirty="0" smtClean="0"/>
              <a:t>}</a:t>
            </a:r>
          </a:p>
          <a:p>
            <a:pPr marL="137160" indent="0">
              <a:buNone/>
            </a:pPr>
            <a:endParaRPr lang="hr-HR" dirty="0" smtClean="0"/>
          </a:p>
          <a:p>
            <a:pPr marL="137160" indent="0">
              <a:buNone/>
            </a:pPr>
            <a:r>
              <a:rPr lang="hr-HR" i="1" dirty="0" smtClean="0"/>
              <a:t>FOR </a:t>
            </a:r>
            <a:r>
              <a:rPr lang="hr-HR" i="1" dirty="0"/>
              <a:t>(i=0; i &lt; n + 1; i</a:t>
            </a:r>
            <a:r>
              <a:rPr lang="hr-HR" i="1" dirty="0" smtClean="0"/>
              <a:t>++){</a:t>
            </a:r>
            <a:endParaRPr lang="en-US" dirty="0"/>
          </a:p>
          <a:p>
            <a:pPr marL="137160" indent="0">
              <a:buNone/>
            </a:pPr>
            <a:r>
              <a:rPr lang="hr-HR" i="1" dirty="0" smtClean="0"/>
              <a:t>      d[i</a:t>
            </a:r>
            <a:r>
              <a:rPr lang="hr-HR" i="1" dirty="0"/>
              <a:t>]=d[i]+2;	</a:t>
            </a:r>
            <a:endParaRPr lang="hr-HR" dirty="0" smtClean="0"/>
          </a:p>
          <a:p>
            <a:pPr marL="137160" indent="0">
              <a:buNone/>
            </a:pPr>
            <a:r>
              <a:rPr lang="hr-HR" i="1" dirty="0" smtClean="0"/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3717032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indent="0">
              <a:buNone/>
            </a:pPr>
            <a:endParaRPr lang="hr-HR" i="1" dirty="0" smtClean="0"/>
          </a:p>
          <a:p>
            <a:pPr marL="137160" indent="0">
              <a:buNone/>
            </a:pPr>
            <a:r>
              <a:rPr lang="hr-HR" i="1" dirty="0" smtClean="0"/>
              <a:t>FOR </a:t>
            </a:r>
            <a:r>
              <a:rPr lang="hr-HR" i="1" dirty="0"/>
              <a:t>(i=0; i &lt; n; i++) {</a:t>
            </a:r>
            <a:endParaRPr lang="en-US" dirty="0"/>
          </a:p>
          <a:p>
            <a:pPr marL="137160" indent="0">
              <a:buNone/>
            </a:pPr>
            <a:r>
              <a:rPr lang="hr-HR" i="1" dirty="0" smtClean="0"/>
              <a:t>      a[i</a:t>
            </a:r>
            <a:r>
              <a:rPr lang="hr-HR" i="1" dirty="0"/>
              <a:t>]=z[i+1</a:t>
            </a:r>
            <a:r>
              <a:rPr lang="hr-HR" i="1" dirty="0" smtClean="0"/>
              <a:t>];</a:t>
            </a:r>
            <a:endParaRPr lang="hr-HR" i="1" dirty="0"/>
          </a:p>
          <a:p>
            <a:pPr marL="137160" indent="0">
              <a:buNone/>
            </a:pPr>
            <a:r>
              <a:rPr lang="hr-HR" i="1" dirty="0" smtClean="0"/>
              <a:t>      d[i</a:t>
            </a:r>
            <a:r>
              <a:rPr lang="hr-HR" i="1" dirty="0"/>
              <a:t>]=d[i]+2</a:t>
            </a:r>
            <a:r>
              <a:rPr lang="hr-HR" i="1" dirty="0" smtClean="0"/>
              <a:t>;</a:t>
            </a:r>
          </a:p>
          <a:p>
            <a:pPr marL="137160" indent="0">
              <a:buNone/>
            </a:pPr>
            <a:r>
              <a:rPr lang="hr-HR" i="1" dirty="0" smtClean="0"/>
              <a:t>}</a:t>
            </a:r>
          </a:p>
          <a:p>
            <a:pPr marL="137160" indent="0">
              <a:buNone/>
            </a:pPr>
            <a:endParaRPr lang="hr-HR" i="1" dirty="0"/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hr-HR" i="1" dirty="0" smtClean="0"/>
              <a:t>d[n</a:t>
            </a:r>
            <a:r>
              <a:rPr lang="hr-HR" i="1" dirty="0"/>
              <a:t>]=d[n]+2;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877" y="4526296"/>
            <a:ext cx="1344212" cy="689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09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Blokovne transformacije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 startAt="2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SAŽIMANJE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PETLJI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Transformacija petlji s prepletenim ovisnostima o prethodnim iteracijama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Paraleliziraju se dijelovi petlji u ovisnosti o iteracijama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Npr: </a:t>
            </a: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3717032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i="1" dirty="0" smtClean="0"/>
          </a:p>
          <a:p>
            <a:endParaRPr lang="hr-HR" i="1" dirty="0"/>
          </a:p>
          <a:p>
            <a:r>
              <a:rPr lang="hr-HR" i="1" dirty="0" smtClean="0"/>
              <a:t>FOR </a:t>
            </a:r>
            <a:r>
              <a:rPr lang="hr-HR" i="1" dirty="0"/>
              <a:t>i = 4 TO n</a:t>
            </a:r>
          </a:p>
          <a:p>
            <a:endParaRPr lang="hr-HR" i="1" dirty="0" smtClean="0"/>
          </a:p>
          <a:p>
            <a:r>
              <a:rPr lang="hr-HR" i="1" dirty="0" smtClean="0"/>
              <a:t>    </a:t>
            </a:r>
            <a:r>
              <a:rPr lang="hr-HR" i="1" dirty="0"/>
              <a:t>a[i] = a[i – 3] + x[i];</a:t>
            </a:r>
            <a:endParaRPr lang="en-US" dirty="0"/>
          </a:p>
          <a:p>
            <a:endParaRPr lang="hr-HR" i="1" dirty="0" smtClean="0"/>
          </a:p>
          <a:p>
            <a:r>
              <a:rPr lang="hr-HR" i="1" dirty="0" smtClean="0"/>
              <a:t>END</a:t>
            </a:r>
            <a:r>
              <a:rPr lang="hr-HR" i="1" dirty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80112" y="3717032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 smtClean="0"/>
              <a:t>FOR </a:t>
            </a:r>
            <a:r>
              <a:rPr lang="hr-HR" i="1" dirty="0"/>
              <a:t>i = 4 TO n STEP 3</a:t>
            </a:r>
            <a:endParaRPr lang="en-US" dirty="0"/>
          </a:p>
          <a:p>
            <a:endParaRPr lang="hr-HR" i="1" dirty="0" smtClean="0"/>
          </a:p>
          <a:p>
            <a:r>
              <a:rPr lang="hr-HR" i="1" dirty="0" smtClean="0"/>
              <a:t>   </a:t>
            </a:r>
            <a:r>
              <a:rPr lang="hr-HR" i="1" dirty="0"/>
              <a:t>PAR-FOR j = i TO i + 2</a:t>
            </a:r>
            <a:endParaRPr lang="en-US" dirty="0"/>
          </a:p>
          <a:p>
            <a:endParaRPr lang="hr-HR" i="1" dirty="0" smtClean="0"/>
          </a:p>
          <a:p>
            <a:r>
              <a:rPr lang="hr-HR" i="1" dirty="0" smtClean="0"/>
              <a:t>      </a:t>
            </a:r>
            <a:r>
              <a:rPr lang="hr-HR" i="1" dirty="0"/>
              <a:t>a[j] = a[j – 3] + x[j];</a:t>
            </a:r>
            <a:endParaRPr lang="en-US" dirty="0"/>
          </a:p>
          <a:p>
            <a:endParaRPr lang="hr-HR" i="1" dirty="0" smtClean="0"/>
          </a:p>
          <a:p>
            <a:r>
              <a:rPr lang="hr-HR" i="1" dirty="0" smtClean="0"/>
              <a:t>   </a:t>
            </a:r>
            <a:r>
              <a:rPr lang="hr-HR" i="1" dirty="0"/>
              <a:t>END;</a:t>
            </a:r>
            <a:endParaRPr lang="en-US" dirty="0"/>
          </a:p>
          <a:p>
            <a:endParaRPr lang="hr-HR" i="1" dirty="0" smtClean="0"/>
          </a:p>
          <a:p>
            <a:r>
              <a:rPr lang="hr-HR" i="1" dirty="0" smtClean="0"/>
              <a:t>END</a:t>
            </a:r>
            <a:r>
              <a:rPr lang="hr-HR" i="1" dirty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546956"/>
            <a:ext cx="1325258" cy="68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306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5013176"/>
            <a:ext cx="8136904" cy="1368152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hr-HR" sz="2200" b="1" dirty="0">
                <a:latin typeface="Arial" pitchFamily="34" charset="0"/>
                <a:cs typeface="Arial" pitchFamily="34" charset="0"/>
              </a:rPr>
              <a:t>Automatska paralelizacija predstavlja postupak prepisivanja programa, tako da se može izvršavati na paralelnim arhitekturama uz očuvanje originalne namjene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.</a:t>
            </a: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/>
          </a:p>
        </p:txBody>
      </p:sp>
      <p:pic>
        <p:nvPicPr>
          <p:cNvPr id="1028" name="Picture 4" descr="C:\Users\Vlaho\Desktop\evolveV2DF200362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39942"/>
            <a:ext cx="7207642" cy="339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12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Blokovne transformacije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4360" indent="-457200">
              <a:buFont typeface="+mj-lt"/>
              <a:buAutoNum type="arabicPeriod" startAt="3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ZAMJENA PETLJI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 smtClean="0">
                <a:latin typeface="Arial" pitchFamily="34" charset="0"/>
                <a:cs typeface="Arial" pitchFamily="34" charset="0"/>
              </a:rPr>
              <a:t>Mijenja mjesta petljama ako kroz njihove iteracije vrijedi zakon neovisnosti instrukcija</a:t>
            </a:r>
            <a:endParaRPr lang="hr-HR" sz="2000" dirty="0" smtClean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dirty="0">
                <a:latin typeface="Arial" pitchFamily="34" charset="0"/>
                <a:cs typeface="Arial" pitchFamily="34" charset="0"/>
              </a:rPr>
              <a:t>Pomaže ostalim transformacijama da bolje podese svoje efekte</a:t>
            </a:r>
          </a:p>
          <a:p>
            <a:pPr marL="971550" lvl="1" indent="-514350">
              <a:buFont typeface="Arial" pitchFamily="34" charset="0"/>
              <a:buChar char="•"/>
            </a:pPr>
            <a:endParaRPr lang="hr-HR" sz="2000" dirty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717032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indent="0">
              <a:buNone/>
            </a:pPr>
            <a:endParaRPr lang="hr-HR" i="1" dirty="0"/>
          </a:p>
          <a:p>
            <a:pPr marL="137160" indent="0">
              <a:buNone/>
            </a:pPr>
            <a:r>
              <a:rPr lang="hr-HR" i="1" dirty="0" smtClean="0"/>
              <a:t>FOR </a:t>
            </a:r>
            <a:r>
              <a:rPr lang="hr-HR" i="1" dirty="0"/>
              <a:t>(i=0; i &lt; n; i++) {</a:t>
            </a:r>
            <a:endParaRPr lang="en-US" dirty="0"/>
          </a:p>
          <a:p>
            <a:pPr marL="137160" indent="0">
              <a:buNone/>
            </a:pPr>
            <a:r>
              <a:rPr lang="hr-HR" i="1" dirty="0" smtClean="0"/>
              <a:t>      a[i</a:t>
            </a:r>
            <a:r>
              <a:rPr lang="hr-HR" i="1" dirty="0"/>
              <a:t>]=z[i+1</a:t>
            </a:r>
            <a:r>
              <a:rPr lang="hr-HR" i="1" dirty="0" smtClean="0"/>
              <a:t>];</a:t>
            </a:r>
          </a:p>
          <a:p>
            <a:pPr marL="137160" indent="0">
              <a:buNone/>
            </a:pPr>
            <a:r>
              <a:rPr lang="hr-HR" i="1" dirty="0" smtClean="0"/>
              <a:t>}</a:t>
            </a:r>
            <a:endParaRPr lang="en-US" dirty="0"/>
          </a:p>
          <a:p>
            <a:pPr marL="137160" indent="0">
              <a:buNone/>
            </a:pPr>
            <a:endParaRPr lang="hr-HR" i="1" dirty="0" smtClean="0"/>
          </a:p>
          <a:p>
            <a:pPr marL="137160" indent="0">
              <a:buNone/>
            </a:pPr>
            <a:r>
              <a:rPr lang="hr-HR" i="1" dirty="0" smtClean="0"/>
              <a:t>FOR </a:t>
            </a:r>
            <a:r>
              <a:rPr lang="hr-HR" i="1" dirty="0"/>
              <a:t>(i=0; i &lt; h; i++) {</a:t>
            </a:r>
            <a:endParaRPr lang="en-US" dirty="0"/>
          </a:p>
          <a:p>
            <a:pPr marL="137160" indent="0">
              <a:buNone/>
            </a:pPr>
            <a:r>
              <a:rPr lang="hr-HR" i="1" dirty="0" smtClean="0"/>
              <a:t>       e</a:t>
            </a:r>
            <a:r>
              <a:rPr lang="hr-HR" i="1" dirty="0"/>
              <a:t>++;	</a:t>
            </a:r>
            <a:endParaRPr lang="hr-HR" dirty="0" smtClean="0"/>
          </a:p>
          <a:p>
            <a:pPr marL="137160" indent="0">
              <a:buNone/>
            </a:pPr>
            <a:r>
              <a:rPr lang="hr-HR" i="1" dirty="0" smtClean="0"/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3717032"/>
            <a:ext cx="27363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indent="0">
              <a:buNone/>
            </a:pPr>
            <a:endParaRPr lang="hr-HR" i="1" dirty="0"/>
          </a:p>
          <a:p>
            <a:pPr marL="137160" indent="0">
              <a:buNone/>
            </a:pPr>
            <a:r>
              <a:rPr lang="hr-HR" i="1" dirty="0"/>
              <a:t>FOR (i=0; i &lt; h; i++) {</a:t>
            </a:r>
            <a:endParaRPr lang="en-US" dirty="0"/>
          </a:p>
          <a:p>
            <a:pPr marL="137160" indent="0">
              <a:buNone/>
            </a:pPr>
            <a:r>
              <a:rPr lang="hr-HR" i="1" dirty="0"/>
              <a:t>       e++;	</a:t>
            </a:r>
            <a:endParaRPr lang="hr-HR" dirty="0"/>
          </a:p>
          <a:p>
            <a:pPr marL="137160" indent="0">
              <a:buNone/>
            </a:pPr>
            <a:r>
              <a:rPr lang="hr-HR" i="1" dirty="0"/>
              <a:t>}</a:t>
            </a:r>
            <a:endParaRPr lang="en-US" dirty="0"/>
          </a:p>
          <a:p>
            <a:pPr marL="137160" indent="0">
              <a:buNone/>
            </a:pPr>
            <a:endParaRPr lang="hr-HR" i="1" dirty="0" smtClean="0"/>
          </a:p>
          <a:p>
            <a:pPr marL="137160" indent="0">
              <a:buNone/>
            </a:pPr>
            <a:r>
              <a:rPr lang="hr-HR" i="1" dirty="0" smtClean="0"/>
              <a:t>FOR </a:t>
            </a:r>
            <a:r>
              <a:rPr lang="hr-HR" i="1" dirty="0"/>
              <a:t>(i=0; i &lt; n; i++) {</a:t>
            </a:r>
            <a:endParaRPr lang="en-US" dirty="0"/>
          </a:p>
          <a:p>
            <a:pPr marL="137160" indent="0">
              <a:buNone/>
            </a:pPr>
            <a:r>
              <a:rPr lang="hr-HR" i="1" dirty="0"/>
              <a:t>      a[i]=z[i+1];</a:t>
            </a:r>
          </a:p>
          <a:p>
            <a:pPr marL="137160" indent="0">
              <a:buNone/>
            </a:pPr>
            <a:r>
              <a:rPr lang="hr-HR" i="1" dirty="0"/>
              <a:t>}</a:t>
            </a:r>
            <a:endParaRPr lang="en-US" dirty="0"/>
          </a:p>
          <a:p>
            <a:pPr marL="137160" indent="0">
              <a:buNone/>
            </a:pPr>
            <a:endParaRPr lang="hr-HR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877" y="4526296"/>
            <a:ext cx="1344212" cy="689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877" y="4520690"/>
            <a:ext cx="1344212" cy="689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23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Jednostavna implementacija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8219256" cy="4785395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hr-HR" sz="2200" dirty="0">
              <a:hlinkClick r:id="rId2" action="ppaction://hlinkfile"/>
            </a:endParaRPr>
          </a:p>
          <a:p>
            <a:endParaRPr lang="hr-HR" sz="2200" dirty="0" smtClean="0">
              <a:hlinkClick r:id="rId2" action="ppaction://hlinkfile"/>
            </a:endParaRPr>
          </a:p>
          <a:p>
            <a:r>
              <a:rPr lang="en-US" sz="2200" dirty="0" err="1" smtClean="0">
                <a:hlinkClick r:id="rId2" action="ppaction://hlinkfile"/>
              </a:rPr>
              <a:t>Implementacija</a:t>
            </a:r>
            <a:r>
              <a:rPr lang="en-US" sz="2200" dirty="0" smtClean="0">
                <a:hlinkClick r:id="rId2" action="ppaction://hlinkfile"/>
              </a:rPr>
              <a:t>\</a:t>
            </a:r>
            <a:r>
              <a:rPr lang="en-US" sz="2200" dirty="0" err="1" smtClean="0">
                <a:hlinkClick r:id="rId2" action="ppaction://hlinkfile"/>
              </a:rPr>
              <a:t>IzvrsniKod</a:t>
            </a:r>
            <a:r>
              <a:rPr lang="en-US" sz="2200" dirty="0" smtClean="0">
                <a:hlinkClick r:id="rId2" action="ppaction://hlinkfile"/>
              </a:rPr>
              <a:t>\Windows\paragenGUI.exe</a:t>
            </a:r>
            <a:endParaRPr lang="hr-HR" sz="2200" dirty="0" smtClean="0"/>
          </a:p>
          <a:p>
            <a:endParaRPr lang="en-US" sz="22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3467720"/>
            <a:ext cx="4392488" cy="28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2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Za kraj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endParaRPr lang="hr-HR" dirty="0">
              <a:latin typeface="Arial" pitchFamily="34" charset="0"/>
              <a:cs typeface="Arial" pitchFamily="34" charset="0"/>
            </a:endParaRPr>
          </a:p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Za </a:t>
            </a:r>
            <a:r>
              <a:rPr lang="hr-HR" dirty="0">
                <a:latin typeface="Arial" pitchFamily="34" charset="0"/>
                <a:cs typeface="Arial" pitchFamily="34" charset="0"/>
              </a:rPr>
              <a:t>kraj je još važno naglasiti da GP </a:t>
            </a:r>
            <a:r>
              <a:rPr lang="hr-HR" dirty="0">
                <a:latin typeface="Arial" pitchFamily="34" charset="0"/>
                <a:cs typeface="Arial" pitchFamily="34" charset="0"/>
              </a:rPr>
              <a:t>kao heuristička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metoda ne </a:t>
            </a:r>
            <a:r>
              <a:rPr lang="hr-HR" dirty="0">
                <a:latin typeface="Arial" pitchFamily="34" charset="0"/>
                <a:cs typeface="Arial" pitchFamily="34" charset="0"/>
              </a:rPr>
              <a:t>garantira pronalaženje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idealnog </a:t>
            </a:r>
            <a:r>
              <a:rPr lang="hr-HR" dirty="0">
                <a:latin typeface="Arial" pitchFamily="34" charset="0"/>
                <a:cs typeface="Arial" pitchFamily="34" charset="0"/>
              </a:rPr>
              <a:t>rješenja, ali ipak vraća potpuno prihvatljiv paralelni program</a:t>
            </a:r>
            <a:r>
              <a:rPr lang="hr-HR" dirty="0" smtClean="0"/>
              <a:t>.</a:t>
            </a:r>
          </a:p>
          <a:p>
            <a:pPr marL="137160" lvl="1" indent="0">
              <a:buClr>
                <a:schemeClr val="tx1">
                  <a:shade val="95000"/>
                </a:schemeClr>
              </a:buClr>
              <a:buSzPct val="65000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hr-HR" sz="2200" dirty="0" smtClean="0">
              <a:latin typeface="Arial" pitchFamily="34" charset="0"/>
              <a:cs typeface="Arial" pitchFamily="34" charset="0"/>
            </a:endParaRPr>
          </a:p>
          <a:p>
            <a:pPr marL="585216" lvl="1" indent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96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>
            <a:noAutofit/>
          </a:bodyPr>
          <a:lstStyle/>
          <a:p>
            <a:r>
              <a:rPr lang="hr-HR" sz="8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Hvala!</a:t>
            </a:r>
            <a:endParaRPr lang="en-US" sz="8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37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laho\Desktop\faq_he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3"/>
            <a:ext cx="8208912" cy="612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2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662732"/>
            <a:ext cx="5184576" cy="5532536"/>
          </a:xfrm>
        </p:spPr>
      </p:pic>
    </p:spTree>
    <p:extLst>
      <p:ext uri="{BB962C8B-B14F-4D97-AF65-F5344CB8AC3E}">
        <p14:creationId xmlns:p14="http://schemas.microsoft.com/office/powerpoint/2010/main" val="319663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Genetsko programiranje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09160"/>
          </a:xfrm>
        </p:spPr>
        <p:txBody>
          <a:bodyPr/>
          <a:lstStyle/>
          <a:p>
            <a:r>
              <a:rPr lang="hr-HR" sz="2400" b="1" dirty="0">
                <a:latin typeface="Arial" pitchFamily="34" charset="0"/>
                <a:cs typeface="Arial" pitchFamily="34" charset="0"/>
              </a:rPr>
              <a:t>Tehnika koja oponaša prirodnu selekciju </a:t>
            </a:r>
          </a:p>
          <a:p>
            <a:r>
              <a:rPr lang="hr-HR" sz="2400" b="1" dirty="0" smtClean="0">
                <a:latin typeface="Arial" pitchFamily="34" charset="0"/>
                <a:cs typeface="Arial" pitchFamily="34" charset="0"/>
              </a:rPr>
              <a:t>Upotrebljena jedinka – program</a:t>
            </a:r>
          </a:p>
          <a:p>
            <a:r>
              <a:rPr lang="hr-HR" sz="2400" b="1" dirty="0" smtClean="0">
                <a:latin typeface="Arial" pitchFamily="34" charset="0"/>
                <a:cs typeface="Arial" pitchFamily="34" charset="0"/>
              </a:rPr>
              <a:t>Jednostavnost rješenja uz osnovne informacije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Vlaho\Desktop\genetic-code-38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86" y="3209360"/>
            <a:ext cx="7302106" cy="309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4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Pet koraka do genetskog algoritma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4360" indent="-457200">
              <a:buFont typeface="+mj-lt"/>
              <a:buAutoNum type="arabicPeriod"/>
            </a:pPr>
            <a:r>
              <a:rPr lang="hr-HR" sz="2400" b="1" dirty="0">
                <a:latin typeface="Arial" pitchFamily="34" charset="0"/>
                <a:cs typeface="Arial" pitchFamily="34" charset="0"/>
              </a:rPr>
              <a:t>I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zrada inicijalne populacije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Generacija jedinki nasumičnim odabirom 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hr-HR" sz="2000" b="1" dirty="0" smtClean="0">
              <a:latin typeface="Arial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Računanje faktora </a:t>
            </a:r>
            <a:r>
              <a:rPr lang="hr-HR" sz="2400" b="1" dirty="0">
                <a:latin typeface="Arial" pitchFamily="34" charset="0"/>
                <a:cs typeface="Arial" pitchFamily="34" charset="0"/>
              </a:rPr>
              <a:t>dobrote svake jedinke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Analogan životnom vijeku, brzina izvođenja paralelnog koda</a:t>
            </a:r>
          </a:p>
          <a:p>
            <a:pPr marL="971550" lvl="1" indent="-514350">
              <a:buFont typeface="Arial" pitchFamily="34" charset="0"/>
              <a:buChar char="•"/>
            </a:pPr>
            <a:endParaRPr lang="hr-HR" sz="2000" b="1" dirty="0" smtClean="0">
              <a:latin typeface="Arial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Stvaranje nove generacije od najboljih jedinki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„Roulette </a:t>
            </a:r>
            <a:r>
              <a:rPr lang="hr-HR" sz="2000" b="1" dirty="0">
                <a:latin typeface="Arial" pitchFamily="34" charset="0"/>
                <a:cs typeface="Arial" pitchFamily="34" charset="0"/>
              </a:rPr>
              <a:t>wheel </a:t>
            </a: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selection”</a:t>
            </a:r>
          </a:p>
          <a:p>
            <a:pPr marL="971550" lvl="1" indent="-514350" algn="just">
              <a:buFont typeface="Arial" pitchFamily="34" charset="0"/>
              <a:buChar char="•"/>
            </a:pP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Razmnožavanje,   Mutacija,   Reprodukcija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67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1"/>
                </a:solidFill>
              </a:rPr>
              <a:t>Pet koraka do genetskog 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4360" indent="-457200">
              <a:buFont typeface="+mj-lt"/>
              <a:buAutoNum type="arabicPeriod" startAt="4"/>
            </a:pPr>
            <a:endParaRPr lang="hr-HR" sz="2400" b="1" dirty="0" smtClean="0"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+mj-lt"/>
              <a:buAutoNum type="arabicPeriod" startAt="4"/>
            </a:pP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Ponavljanje </a:t>
            </a:r>
            <a:r>
              <a:rPr lang="hr-HR" sz="2400" b="1" dirty="0">
                <a:latin typeface="Arial" pitchFamily="34" charset="0"/>
                <a:cs typeface="Arial" pitchFamily="34" charset="0"/>
              </a:rPr>
              <a:t>2. i 3. koraka 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do uvjeta </a:t>
            </a:r>
            <a:r>
              <a:rPr lang="hr-HR" sz="2400" b="1" dirty="0">
                <a:latin typeface="Arial" pitchFamily="34" charset="0"/>
                <a:cs typeface="Arial" pitchFamily="34" charset="0"/>
              </a:rPr>
              <a:t>zaustavljanja</a:t>
            </a:r>
            <a:endParaRPr lang="hr-HR" sz="2400" b="1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Odvrti se za određen broj generacija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Identifikacija „Nabolje do sad” jedinke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hr-HR" sz="2000" b="1" dirty="0">
              <a:latin typeface="Arial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 startAt="4"/>
            </a:pPr>
            <a:endParaRPr lang="hr-HR" sz="2400" b="1" dirty="0" smtClean="0">
              <a:latin typeface="Arial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 startAt="4"/>
            </a:pP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Ponavljanje prva 4 koraka</a:t>
            </a:r>
            <a:endParaRPr lang="hr-HR" sz="2400" b="1" dirty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Više pokretanja radi boljeg rješenje (20 ili više)</a:t>
            </a:r>
            <a:endParaRPr lang="hr-HR" sz="2000" b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54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Paralelno programiranje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r-HR" sz="2400" b="1" dirty="0" smtClean="0">
                    <a:latin typeface="Arial" pitchFamily="34" charset="0"/>
                    <a:cs typeface="Arial" pitchFamily="34" charset="0"/>
                  </a:rPr>
                  <a:t>Istovremeno obavljanje više instrukcija</a:t>
                </a:r>
              </a:p>
              <a:p>
                <a:endParaRPr lang="hr-HR" sz="2400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hr-HR" sz="2400" b="1" dirty="0" smtClean="0">
                    <a:latin typeface="Arial" pitchFamily="34" charset="0"/>
                    <a:cs typeface="Arial" pitchFamily="34" charset="0"/>
                  </a:rPr>
                  <a:t> Zakon nezavisnosti instrukcija:</a:t>
                </a:r>
              </a:p>
              <a:p>
                <a:pPr marL="13716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r-HR" sz="2400" b="1" i="0" smtClean="0">
                          <a:latin typeface="Cambria Math"/>
                          <a:ea typeface="Cambria Math"/>
                          <a:cs typeface="Arial" pitchFamily="34" charset="0"/>
                        </a:rPr>
                        <m:t>(</m:t>
                      </m:r>
                      <m:sSub>
                        <m:sSubPr>
                          <m:ctrlPr>
                            <a:rPr lang="hr-HR" sz="2400" b="1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hr-HR" sz="2400" b="1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𝑿</m:t>
                          </m:r>
                        </m:e>
                        <m:sub>
                          <m:r>
                            <a:rPr lang="hr-HR" sz="2400" b="1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𝒊</m:t>
                          </m:r>
                        </m:sub>
                      </m:sSub>
                      <m:r>
                        <a:rPr lang="hr-HR" sz="2400" b="1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∩</m:t>
                      </m:r>
                      <m:sSub>
                        <m:sSubPr>
                          <m:ctrlPr>
                            <a:rPr lang="hr-HR" sz="2400" b="1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hr-HR" sz="2400" b="1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𝒀</m:t>
                          </m:r>
                        </m:e>
                        <m:sub>
                          <m:r>
                            <a:rPr lang="hr-HR" sz="2400" b="1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𝒋</m:t>
                          </m:r>
                        </m:sub>
                      </m:sSub>
                      <m:r>
                        <a:rPr lang="hr-HR" sz="2400" b="1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)∪(</m:t>
                      </m:r>
                      <m:sSub>
                        <m:sSubPr>
                          <m:ctrlPr>
                            <a:rPr lang="hr-HR" sz="2400" b="1" i="1" dirty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hr-HR" sz="2400" b="1" i="1" dirty="0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𝑿</m:t>
                          </m:r>
                        </m:e>
                        <m:sub>
                          <m:r>
                            <a:rPr lang="hr-HR" sz="2400" b="1" i="1" dirty="0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𝒋</m:t>
                          </m:r>
                        </m:sub>
                      </m:sSub>
                      <m:r>
                        <a:rPr lang="hr-HR" sz="2400" b="1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∩</m:t>
                      </m:r>
                      <m:sSub>
                        <m:sSubPr>
                          <m:ctrlPr>
                            <a:rPr lang="hr-HR" sz="2400" b="1" i="1" dirty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hr-HR" sz="2400" b="1" i="1" dirty="0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𝒀</m:t>
                          </m:r>
                        </m:e>
                        <m:sub>
                          <m:r>
                            <a:rPr lang="hr-HR" sz="2400" b="1" i="1" dirty="0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𝒊</m:t>
                          </m:r>
                        </m:sub>
                      </m:sSub>
                      <m:r>
                        <a:rPr lang="hr-HR" sz="2400" b="1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) ∪(</m:t>
                      </m:r>
                      <m:sSub>
                        <m:sSubPr>
                          <m:ctrlPr>
                            <a:rPr lang="hr-HR" sz="2400" b="1" i="1" dirty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hr-HR" sz="2400" b="1" i="1" dirty="0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𝒀</m:t>
                          </m:r>
                        </m:e>
                        <m:sub>
                          <m:r>
                            <a:rPr lang="hr-HR" sz="2400" b="1" i="1" dirty="0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𝒊</m:t>
                          </m:r>
                        </m:sub>
                      </m:sSub>
                      <m:r>
                        <a:rPr lang="hr-HR" sz="2400" b="1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∩</m:t>
                      </m:r>
                      <m:sSub>
                        <m:sSubPr>
                          <m:ctrlPr>
                            <a:rPr lang="hr-HR" sz="2400" b="1" i="1" dirty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hr-HR" sz="2400" b="1" i="1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𝒀</m:t>
                          </m:r>
                        </m:e>
                        <m:sub>
                          <m:r>
                            <a:rPr lang="hr-HR" sz="2400" b="1" i="1" dirty="0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𝒋</m:t>
                          </m:r>
                        </m:sub>
                      </m:sSub>
                      <m:r>
                        <a:rPr lang="hr-HR" sz="2400" b="1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)=∅</m:t>
                      </m:r>
                    </m:oMath>
                  </m:oMathPara>
                </a14:m>
                <a:endParaRPr lang="hr-HR" sz="2400" b="1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hr-HR" sz="2400" b="1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en-US" sz="2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 descr="C:\Users\Vlaho\Desktop\parallelProble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9" y="3501008"/>
            <a:ext cx="6696743" cy="3097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36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Paralelno programiranje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/>
              <a:t>	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Jednostavan primjer:</a:t>
            </a:r>
          </a:p>
          <a:p>
            <a:pPr marL="137160" indent="0">
              <a:buNone/>
            </a:pPr>
            <a:r>
              <a:rPr lang="hr-HR" i="1" dirty="0" smtClean="0"/>
              <a:t>	</a:t>
            </a:r>
            <a:r>
              <a:rPr lang="hr-HR" sz="2000" i="1" dirty="0" smtClean="0"/>
              <a:t>A</a:t>
            </a:r>
            <a:r>
              <a:rPr lang="hr-HR" sz="2000" i="1" dirty="0"/>
              <a:t>:	a = 10;	</a:t>
            </a:r>
            <a:r>
              <a:rPr lang="hr-HR" sz="2000" i="1" dirty="0" smtClean="0"/>
              <a:t>	D</a:t>
            </a:r>
            <a:r>
              <a:rPr lang="hr-HR" sz="2000" i="1" dirty="0"/>
              <a:t>: 	b = 8;</a:t>
            </a:r>
            <a:endParaRPr lang="en-US" sz="2000" dirty="0"/>
          </a:p>
          <a:p>
            <a:pPr marL="137160" indent="0">
              <a:buNone/>
            </a:pPr>
            <a:r>
              <a:rPr lang="hr-HR" sz="2000" i="1" dirty="0"/>
              <a:t>	B:	b = 4;		</a:t>
            </a:r>
            <a:r>
              <a:rPr lang="hr-HR" sz="2000" i="1" dirty="0" smtClean="0"/>
              <a:t>E</a:t>
            </a:r>
            <a:r>
              <a:rPr lang="hr-HR" sz="2000" i="1" dirty="0"/>
              <a:t>: 	b = a * a  + 1;</a:t>
            </a:r>
            <a:endParaRPr lang="en-US" sz="2000" dirty="0"/>
          </a:p>
          <a:p>
            <a:pPr marL="137160" indent="0">
              <a:buNone/>
            </a:pPr>
            <a:r>
              <a:rPr lang="hr-HR" sz="2000" i="1" dirty="0"/>
              <a:t>	C:	a = a + 1;	</a:t>
            </a:r>
            <a:r>
              <a:rPr lang="hr-HR" sz="2000" i="1" dirty="0" smtClean="0"/>
              <a:t>F</a:t>
            </a:r>
            <a:r>
              <a:rPr lang="hr-HR" sz="2000" i="1" dirty="0"/>
              <a:t>:	c = a+a;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3796049"/>
            <a:ext cx="4392488" cy="28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61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Oblik jedinke (transformacije)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b="1" dirty="0" smtClean="0">
                <a:latin typeface="Arial" pitchFamily="34" charset="0"/>
                <a:cs typeface="Arial" pitchFamily="34" charset="0"/>
              </a:rPr>
              <a:t>Transformacija</a:t>
            </a:r>
          </a:p>
          <a:p>
            <a:pPr lvl="1">
              <a:buFont typeface="Arial" pitchFamily="34" charset="0"/>
              <a:buChar char="•"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Čija primjena 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na 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slijedni program generira funkcionalni 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ekvivalent paralelnoj 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verziji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r-HR" sz="2000" b="1" dirty="0">
                <a:latin typeface="Arial" pitchFamily="34" charset="0"/>
                <a:cs typeface="Arial" pitchFamily="34" charset="0"/>
              </a:rPr>
              <a:t>N</a:t>
            </a: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akon </a:t>
            </a:r>
            <a:r>
              <a:rPr lang="hr-HR" sz="2000" b="1" dirty="0">
                <a:latin typeface="Arial" pitchFamily="34" charset="0"/>
                <a:cs typeface="Arial" pitchFamily="34" charset="0"/>
              </a:rPr>
              <a:t>primjena transformacija, jedinke se </a:t>
            </a: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testiraju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r>
              <a:rPr lang="hr-HR" dirty="0">
                <a:latin typeface="Arial" pitchFamily="34" charset="0"/>
                <a:cs typeface="Arial" pitchFamily="34" charset="0"/>
              </a:rPr>
              <a:t>	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Vlaho\Desktop\binary chromosome po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62101" y="2158579"/>
            <a:ext cx="2859758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80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1809</TotalTime>
  <Words>784</Words>
  <Application>Microsoft Office PowerPoint</Application>
  <PresentationFormat>On-screen Show (4:3)</PresentationFormat>
  <Paragraphs>231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Apex</vt:lpstr>
      <vt:lpstr>Automatska paralelizacija upotrebom genetskih algoritama</vt:lpstr>
      <vt:lpstr>PowerPoint Presentation</vt:lpstr>
      <vt:lpstr>PowerPoint Presentation</vt:lpstr>
      <vt:lpstr>Genetsko programiranje</vt:lpstr>
      <vt:lpstr>Pet koraka do genetskog algoritma</vt:lpstr>
      <vt:lpstr>Pet koraka do genetskog algoritma</vt:lpstr>
      <vt:lpstr>Paralelno programiranje</vt:lpstr>
      <vt:lpstr>Paralelno programiranje</vt:lpstr>
      <vt:lpstr>Oblik jedinke (transformacije)</vt:lpstr>
      <vt:lpstr>Oblik jedinke (transformacije)</vt:lpstr>
      <vt:lpstr>Oblik jedinke (transformacije)</vt:lpstr>
      <vt:lpstr>Atomarne transformacije</vt:lpstr>
      <vt:lpstr>Atomarne transformacije</vt:lpstr>
      <vt:lpstr>Atomarne transformacije</vt:lpstr>
      <vt:lpstr>Atomarne transformacije</vt:lpstr>
      <vt:lpstr>Atomarne transformacije</vt:lpstr>
      <vt:lpstr>Blokovne transformacije</vt:lpstr>
      <vt:lpstr>Blokovne transformacije</vt:lpstr>
      <vt:lpstr>Blokovne transformacije</vt:lpstr>
      <vt:lpstr>Blokovne transformacije</vt:lpstr>
      <vt:lpstr>Jednostavna implementacija</vt:lpstr>
      <vt:lpstr>Za kraj </vt:lpstr>
      <vt:lpstr>Hvala!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Automatska paralelizacija upotrebom genetskih algoritama</dc:title>
  <dc:creator>Vlaho</dc:creator>
  <cp:lastModifiedBy>Vlaho</cp:lastModifiedBy>
  <cp:revision>43</cp:revision>
  <dcterms:created xsi:type="dcterms:W3CDTF">2013-05-30T16:13:11Z</dcterms:created>
  <dcterms:modified xsi:type="dcterms:W3CDTF">2013-06-08T16:24:30Z</dcterms:modified>
</cp:coreProperties>
</file>