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5" r:id="rId13"/>
    <p:sldId id="268" r:id="rId14"/>
    <p:sldId id="269" r:id="rId15"/>
    <p:sldId id="266" r:id="rId16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76" autoAdjust="0"/>
  </p:normalViewPr>
  <p:slideViewPr>
    <p:cSldViewPr>
      <p:cViewPr>
        <p:scale>
          <a:sx n="94" d="100"/>
          <a:sy n="94" d="100"/>
        </p:scale>
        <p:origin x="-870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2 stanja</c:v>
          </c:tx>
          <c:invertIfNegative val="0"/>
          <c:cat>
            <c:strLit>
              <c:ptCount val="1"/>
              <c:pt idx="0">
                <c:v>Broj stanja</c:v>
              </c:pt>
            </c:strLit>
          </c:cat>
          <c:val>
            <c:numLit>
              <c:formatCode>General</c:formatCode>
              <c:ptCount val="1"/>
              <c:pt idx="0">
                <c:v>8.1999999999999993</c:v>
              </c:pt>
            </c:numLit>
          </c:val>
        </c:ser>
        <c:ser>
          <c:idx val="1"/>
          <c:order val="1"/>
          <c:tx>
            <c:v>15 stanja</c:v>
          </c:tx>
          <c:invertIfNegative val="0"/>
          <c:cat>
            <c:strLit>
              <c:ptCount val="1"/>
              <c:pt idx="0">
                <c:v>Broj stanja</c:v>
              </c:pt>
            </c:strLit>
          </c:cat>
          <c:val>
            <c:numLit>
              <c:formatCode>General</c:formatCode>
              <c:ptCount val="1"/>
              <c:pt idx="0">
                <c:v>14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073664"/>
        <c:axId val="80638464"/>
      </c:barChart>
      <c:catAx>
        <c:axId val="129073664"/>
        <c:scaling>
          <c:orientation val="minMax"/>
        </c:scaling>
        <c:delete val="0"/>
        <c:axPos val="b"/>
        <c:majorTickMark val="out"/>
        <c:minorTickMark val="none"/>
        <c:tickLblPos val="nextTo"/>
        <c:crossAx val="80638464"/>
        <c:crosses val="autoZero"/>
        <c:auto val="1"/>
        <c:lblAlgn val="ctr"/>
        <c:lblOffset val="100"/>
        <c:noMultiLvlLbl val="0"/>
      </c:catAx>
      <c:valAx>
        <c:axId val="8063846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r-HR" b="0" dirty="0"/>
                  <a:t>Prosječan</a:t>
                </a:r>
                <a:r>
                  <a:rPr lang="hr-HR" b="0" baseline="0" dirty="0"/>
                  <a:t> </a:t>
                </a:r>
                <a:r>
                  <a:rPr lang="hr-HR" b="0" baseline="0" dirty="0" smtClean="0"/>
                  <a:t>broj</a:t>
                </a:r>
              </a:p>
              <a:p>
                <a:pPr>
                  <a:defRPr/>
                </a:pPr>
                <a:r>
                  <a:rPr lang="hr-HR" b="0" baseline="0" dirty="0" smtClean="0"/>
                  <a:t>generacija </a:t>
                </a:r>
                <a:r>
                  <a:rPr lang="hr-HR" b="0" baseline="0" dirty="0"/>
                  <a:t>kad </a:t>
                </a:r>
                <a:r>
                  <a:rPr lang="hr-HR" b="0" baseline="0" dirty="0" smtClean="0"/>
                  <a:t>će</a:t>
                </a:r>
              </a:p>
              <a:p>
                <a:pPr>
                  <a:defRPr/>
                </a:pPr>
                <a:r>
                  <a:rPr lang="hr-HR" b="0" baseline="0" smtClean="0"/>
                  <a:t>životinje prvi put</a:t>
                </a:r>
              </a:p>
              <a:p>
                <a:pPr>
                  <a:defRPr/>
                </a:pPr>
                <a:r>
                  <a:rPr lang="hr-HR" b="0" baseline="0" smtClean="0"/>
                  <a:t>pojesti </a:t>
                </a:r>
                <a:r>
                  <a:rPr lang="hr-HR" b="0" baseline="0" dirty="0"/>
                  <a:t>8/9 trave</a:t>
                </a:r>
                <a:endParaRPr lang="en-US" b="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290736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r-HR"/>
              <a:t>Relativno neintenzivne mutacije</a:t>
            </a:r>
            <a:endParaRPr lang="en-US"/>
          </a:p>
        </c:rich>
      </c:tx>
      <c:layout>
        <c:manualLayout>
          <c:xMode val="edge"/>
          <c:yMode val="edge"/>
          <c:x val="0.33488378898300164"/>
          <c:y val="2.6241032592011864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val>
            <c:numRef>
              <c:f>Sheet1!$A$1:$A$20</c:f>
              <c:numCache>
                <c:formatCode>General</c:formatCode>
                <c:ptCount val="20"/>
                <c:pt idx="0" formatCode="0.00">
                  <c:v>5.65</c:v>
                </c:pt>
                <c:pt idx="1">
                  <c:v>8.85</c:v>
                </c:pt>
                <c:pt idx="2">
                  <c:v>9.1</c:v>
                </c:pt>
                <c:pt idx="3">
                  <c:v>10.15</c:v>
                </c:pt>
                <c:pt idx="4">
                  <c:v>11.1</c:v>
                </c:pt>
                <c:pt idx="5">
                  <c:v>11.8</c:v>
                </c:pt>
                <c:pt idx="6">
                  <c:v>14.05</c:v>
                </c:pt>
                <c:pt idx="7">
                  <c:v>12.2</c:v>
                </c:pt>
                <c:pt idx="8">
                  <c:v>12.15</c:v>
                </c:pt>
                <c:pt idx="9">
                  <c:v>15.05</c:v>
                </c:pt>
                <c:pt idx="10">
                  <c:v>14.9</c:v>
                </c:pt>
                <c:pt idx="11">
                  <c:v>14.95</c:v>
                </c:pt>
                <c:pt idx="12">
                  <c:v>15.2</c:v>
                </c:pt>
                <c:pt idx="13">
                  <c:v>16.3</c:v>
                </c:pt>
                <c:pt idx="14">
                  <c:v>17</c:v>
                </c:pt>
                <c:pt idx="15">
                  <c:v>16.100000000000001</c:v>
                </c:pt>
                <c:pt idx="16">
                  <c:v>16.350000000000001</c:v>
                </c:pt>
                <c:pt idx="17">
                  <c:v>17.3</c:v>
                </c:pt>
                <c:pt idx="18">
                  <c:v>17.3</c:v>
                </c:pt>
                <c:pt idx="19">
                  <c:v>16.899999999999999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341504"/>
        <c:axId val="34746304"/>
      </c:lineChart>
      <c:catAx>
        <c:axId val="323415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r-HR"/>
                  <a:t>Generacija</a:t>
                </a:r>
                <a:endParaRPr lang="en-US"/>
              </a:p>
            </c:rich>
          </c:tx>
          <c:layout/>
          <c:overlay val="0"/>
        </c:title>
        <c:majorTickMark val="out"/>
        <c:minorTickMark val="none"/>
        <c:tickLblPos val="nextTo"/>
        <c:crossAx val="34746304"/>
        <c:crosses val="autoZero"/>
        <c:auto val="1"/>
        <c:lblAlgn val="ctr"/>
        <c:lblOffset val="100"/>
        <c:noMultiLvlLbl val="0"/>
      </c:catAx>
      <c:valAx>
        <c:axId val="3474630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r-HR" dirty="0" smtClean="0"/>
                  <a:t>Prosjek</a:t>
                </a:r>
              </a:p>
              <a:p>
                <a:pPr>
                  <a:defRPr/>
                </a:pPr>
                <a:r>
                  <a:rPr lang="hr-HR" baseline="0" dirty="0" smtClean="0"/>
                  <a:t> </a:t>
                </a:r>
                <a:r>
                  <a:rPr lang="hr-HR" baseline="0" dirty="0"/>
                  <a:t>pojedene trave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2.526693255245532E-2"/>
              <c:y val="0.38432929219463585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323415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r-HR" dirty="0"/>
              <a:t>Relativno intenzivne mutacije</a:t>
            </a:r>
            <a:endParaRPr lang="en-US" dirty="0"/>
          </a:p>
        </c:rich>
      </c:tx>
      <c:layout>
        <c:manualLayout>
          <c:xMode val="edge"/>
          <c:yMode val="edge"/>
          <c:x val="0.31953991223197431"/>
          <c:y val="2.042006663907380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1293822307044713"/>
          <c:y val="0.11172362696260799"/>
          <c:w val="0.74448799850671787"/>
          <c:h val="0.67896273409420516"/>
        </c:manualLayout>
      </c:layout>
      <c:lineChart>
        <c:grouping val="standard"/>
        <c:varyColors val="0"/>
        <c:ser>
          <c:idx val="0"/>
          <c:order val="0"/>
          <c:val>
            <c:numRef>
              <c:f>Sheet1!$C$1:$C$20</c:f>
              <c:numCache>
                <c:formatCode>General</c:formatCode>
                <c:ptCount val="20"/>
                <c:pt idx="0">
                  <c:v>7.9</c:v>
                </c:pt>
                <c:pt idx="1">
                  <c:v>8.1</c:v>
                </c:pt>
                <c:pt idx="2">
                  <c:v>10.75</c:v>
                </c:pt>
                <c:pt idx="3">
                  <c:v>6.95</c:v>
                </c:pt>
                <c:pt idx="4">
                  <c:v>9.4</c:v>
                </c:pt>
                <c:pt idx="5">
                  <c:v>11.55</c:v>
                </c:pt>
                <c:pt idx="6">
                  <c:v>10.5</c:v>
                </c:pt>
                <c:pt idx="7">
                  <c:v>14.35</c:v>
                </c:pt>
                <c:pt idx="8">
                  <c:v>9.75</c:v>
                </c:pt>
                <c:pt idx="9">
                  <c:v>15</c:v>
                </c:pt>
                <c:pt idx="10">
                  <c:v>5.75</c:v>
                </c:pt>
                <c:pt idx="11">
                  <c:v>2.9</c:v>
                </c:pt>
                <c:pt idx="12">
                  <c:v>6.85</c:v>
                </c:pt>
                <c:pt idx="13">
                  <c:v>8.1999999999999993</c:v>
                </c:pt>
                <c:pt idx="14">
                  <c:v>9.35</c:v>
                </c:pt>
                <c:pt idx="15">
                  <c:v>12.4</c:v>
                </c:pt>
                <c:pt idx="16">
                  <c:v>17.45</c:v>
                </c:pt>
                <c:pt idx="17">
                  <c:v>3.15</c:v>
                </c:pt>
                <c:pt idx="18">
                  <c:v>4.7</c:v>
                </c:pt>
                <c:pt idx="19">
                  <c:v>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339968"/>
        <c:axId val="34745152"/>
      </c:lineChart>
      <c:catAx>
        <c:axId val="323399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r-HR"/>
                  <a:t>Generacija</a:t>
                </a:r>
                <a:endParaRPr lang="en-US"/>
              </a:p>
            </c:rich>
          </c:tx>
          <c:layout/>
          <c:overlay val="0"/>
        </c:title>
        <c:majorTickMark val="out"/>
        <c:minorTickMark val="none"/>
        <c:tickLblPos val="nextTo"/>
        <c:crossAx val="34745152"/>
        <c:crosses val="autoZero"/>
        <c:auto val="1"/>
        <c:lblAlgn val="ctr"/>
        <c:lblOffset val="100"/>
        <c:noMultiLvlLbl val="0"/>
      </c:catAx>
      <c:valAx>
        <c:axId val="3474515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r-HR" dirty="0" smtClean="0"/>
                  <a:t>Prosjek</a:t>
                </a:r>
              </a:p>
              <a:p>
                <a:pPr>
                  <a:defRPr/>
                </a:pPr>
                <a:r>
                  <a:rPr lang="hr-HR" dirty="0" smtClean="0"/>
                  <a:t> </a:t>
                </a:r>
                <a:r>
                  <a:rPr lang="hr-HR" dirty="0"/>
                  <a:t>pojedene trave</a:t>
                </a:r>
                <a:endParaRPr lang="en-US" dirty="0"/>
              </a:p>
            </c:rich>
          </c:tx>
          <c:layout/>
          <c:overlay val="0"/>
        </c:title>
        <c:numFmt formatCode="#,##0.00" sourceLinked="0"/>
        <c:majorTickMark val="out"/>
        <c:minorTickMark val="none"/>
        <c:tickLblPos val="nextTo"/>
        <c:crossAx val="323399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r-HR"/>
              <a:t>Trava generirana s atrakcijom</a:t>
            </a:r>
            <a:endParaRPr lang="en-US"/>
          </a:p>
        </c:rich>
      </c:tx>
      <c:layout>
        <c:manualLayout>
          <c:xMode val="edge"/>
          <c:yMode val="edge"/>
          <c:x val="0.25864596284205349"/>
          <c:y val="6.4336446779529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021615435850498"/>
          <c:y val="0.17689185098700569"/>
          <c:w val="0.78591767835683257"/>
          <c:h val="0.64807841992605575"/>
        </c:manualLayout>
      </c:layout>
      <c:lineChart>
        <c:grouping val="standard"/>
        <c:varyColors val="0"/>
        <c:ser>
          <c:idx val="0"/>
          <c:order val="0"/>
          <c:val>
            <c:numRef>
              <c:f>Sheet1!$A$1:$A$20</c:f>
              <c:numCache>
                <c:formatCode>General</c:formatCode>
                <c:ptCount val="20"/>
                <c:pt idx="0">
                  <c:v>5.3</c:v>
                </c:pt>
                <c:pt idx="1">
                  <c:v>10.45</c:v>
                </c:pt>
                <c:pt idx="2">
                  <c:v>10.35</c:v>
                </c:pt>
                <c:pt idx="3">
                  <c:v>14</c:v>
                </c:pt>
                <c:pt idx="4">
                  <c:v>16.600000000000001</c:v>
                </c:pt>
                <c:pt idx="5">
                  <c:v>16.8</c:v>
                </c:pt>
                <c:pt idx="6">
                  <c:v>18.399999999999999</c:v>
                </c:pt>
                <c:pt idx="7">
                  <c:v>18.95</c:v>
                </c:pt>
                <c:pt idx="8">
                  <c:v>20.100000000000001</c:v>
                </c:pt>
                <c:pt idx="9">
                  <c:v>19.55</c:v>
                </c:pt>
                <c:pt idx="10">
                  <c:v>18.5</c:v>
                </c:pt>
                <c:pt idx="11">
                  <c:v>18.05</c:v>
                </c:pt>
                <c:pt idx="12">
                  <c:v>20.65</c:v>
                </c:pt>
                <c:pt idx="13">
                  <c:v>19.95</c:v>
                </c:pt>
                <c:pt idx="14">
                  <c:v>18</c:v>
                </c:pt>
                <c:pt idx="15">
                  <c:v>20.2</c:v>
                </c:pt>
                <c:pt idx="16">
                  <c:v>18.95</c:v>
                </c:pt>
                <c:pt idx="17">
                  <c:v>19.7</c:v>
                </c:pt>
                <c:pt idx="18">
                  <c:v>19.100000000000001</c:v>
                </c:pt>
                <c:pt idx="19">
                  <c:v>19.649999999999999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542592"/>
        <c:axId val="41550400"/>
      </c:lineChart>
      <c:catAx>
        <c:axId val="345425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r-HR"/>
                  <a:t>Generacija</a:t>
                </a:r>
                <a:endParaRPr lang="en-US"/>
              </a:p>
            </c:rich>
          </c:tx>
          <c:layout/>
          <c:overlay val="0"/>
        </c:title>
        <c:majorTickMark val="out"/>
        <c:minorTickMark val="none"/>
        <c:tickLblPos val="nextTo"/>
        <c:crossAx val="41550400"/>
        <c:crosses val="autoZero"/>
        <c:auto val="1"/>
        <c:lblAlgn val="ctr"/>
        <c:lblOffset val="100"/>
        <c:noMultiLvlLbl val="0"/>
      </c:catAx>
      <c:valAx>
        <c:axId val="41550400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r-HR" dirty="0" smtClean="0"/>
                  <a:t>Prosjek</a:t>
                </a:r>
              </a:p>
              <a:p>
                <a:pPr>
                  <a:defRPr/>
                </a:pPr>
                <a:r>
                  <a:rPr lang="hr-HR" dirty="0" smtClean="0"/>
                  <a:t> pojedene</a:t>
                </a:r>
              </a:p>
              <a:p>
                <a:pPr>
                  <a:defRPr/>
                </a:pPr>
                <a:r>
                  <a:rPr lang="hr-HR" dirty="0" smtClean="0"/>
                  <a:t>trave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"/>
              <c:y val="0.43571625478368037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crossAx val="345425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r-HR" dirty="0" smtClean="0"/>
              <a:t>Trava generirana uniformno</a:t>
            </a:r>
            <a:endParaRPr lang="en-US" dirty="0"/>
          </a:p>
        </c:rich>
      </c:tx>
      <c:layout>
        <c:manualLayout>
          <c:xMode val="edge"/>
          <c:yMode val="edge"/>
          <c:x val="0.33488378898300164"/>
          <c:y val="2.6241032592011864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val>
            <c:numRef>
              <c:f>Sheet1!$A$1:$A$20</c:f>
              <c:numCache>
                <c:formatCode>General</c:formatCode>
                <c:ptCount val="20"/>
                <c:pt idx="0" formatCode="0.00">
                  <c:v>5.65</c:v>
                </c:pt>
                <c:pt idx="1">
                  <c:v>8.85</c:v>
                </c:pt>
                <c:pt idx="2">
                  <c:v>9.1</c:v>
                </c:pt>
                <c:pt idx="3">
                  <c:v>10.15</c:v>
                </c:pt>
                <c:pt idx="4">
                  <c:v>11.1</c:v>
                </c:pt>
                <c:pt idx="5">
                  <c:v>11.8</c:v>
                </c:pt>
                <c:pt idx="6">
                  <c:v>14.05</c:v>
                </c:pt>
                <c:pt idx="7">
                  <c:v>12.2</c:v>
                </c:pt>
                <c:pt idx="8">
                  <c:v>12.15</c:v>
                </c:pt>
                <c:pt idx="9">
                  <c:v>15.05</c:v>
                </c:pt>
                <c:pt idx="10">
                  <c:v>14.9</c:v>
                </c:pt>
                <c:pt idx="11">
                  <c:v>14.95</c:v>
                </c:pt>
                <c:pt idx="12">
                  <c:v>15.2</c:v>
                </c:pt>
                <c:pt idx="13">
                  <c:v>16.3</c:v>
                </c:pt>
                <c:pt idx="14">
                  <c:v>17</c:v>
                </c:pt>
                <c:pt idx="15">
                  <c:v>16.100000000000001</c:v>
                </c:pt>
                <c:pt idx="16">
                  <c:v>16.350000000000001</c:v>
                </c:pt>
                <c:pt idx="17">
                  <c:v>17.3</c:v>
                </c:pt>
                <c:pt idx="18">
                  <c:v>17.3</c:v>
                </c:pt>
                <c:pt idx="19">
                  <c:v>16.899999999999999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543104"/>
        <c:axId val="41552704"/>
      </c:lineChart>
      <c:catAx>
        <c:axId val="34543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r-HR"/>
                  <a:t>Generacija</a:t>
                </a:r>
                <a:endParaRPr lang="en-US"/>
              </a:p>
            </c:rich>
          </c:tx>
          <c:layout/>
          <c:overlay val="0"/>
        </c:title>
        <c:majorTickMark val="out"/>
        <c:minorTickMark val="none"/>
        <c:tickLblPos val="nextTo"/>
        <c:crossAx val="41552704"/>
        <c:crosses val="autoZero"/>
        <c:auto val="1"/>
        <c:lblAlgn val="ctr"/>
        <c:lblOffset val="100"/>
        <c:noMultiLvlLbl val="0"/>
      </c:catAx>
      <c:valAx>
        <c:axId val="4155270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r-HR" dirty="0" smtClean="0"/>
                  <a:t>Prosjek</a:t>
                </a:r>
              </a:p>
              <a:p>
                <a:pPr>
                  <a:defRPr/>
                </a:pPr>
                <a:r>
                  <a:rPr lang="hr-HR" baseline="0" dirty="0" smtClean="0"/>
                  <a:t> </a:t>
                </a:r>
                <a:r>
                  <a:rPr lang="hr-HR" baseline="0" dirty="0"/>
                  <a:t>pojedene trave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2.526693255245532E-2"/>
              <c:y val="0.38432929219463585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345431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64741-75CE-4EB7-BC52-CC85410039D9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EC7FB7-C6ED-4275-91F8-7604C54FC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8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C7FB7-C6ED-4275-91F8-7604C54FC3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926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8" name="Picture 37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9" name="Picture 38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6" name="Picture 75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7" name="Picture 7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-2520" y="5050800"/>
            <a:ext cx="3571920" cy="1805040"/>
          </a:xfrm>
          <a:custGeom>
            <a:avLst/>
            <a:gdLst/>
            <a:ahLst/>
            <a:cxnLst/>
            <a:rect l="0" t="0" r="r" b="b"/>
            <a:pathLst>
              <a:path w="3574258" h="1807369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CustomShape 2"/>
          <p:cNvSpPr/>
          <p:nvPr/>
        </p:nvSpPr>
        <p:spPr>
          <a:xfrm>
            <a:off x="-2520" y="5051160"/>
            <a:ext cx="9144360" cy="1804680"/>
          </a:xfrm>
          <a:custGeom>
            <a:avLst/>
            <a:gdLst/>
            <a:ahLst/>
            <a:cxnLst/>
            <a:rect l="0" t="0" r="r" b="b"/>
            <a:pathLst>
              <a:path w="3352801" h="527585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0" y="2647800"/>
            <a:ext cx="3569760" cy="420804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-2520" y="-1080"/>
            <a:ext cx="9144360" cy="6856920"/>
          </a:xfrm>
          <a:custGeom>
            <a:avLst/>
            <a:gdLst/>
            <a:ahLst/>
            <a:cxnLst/>
            <a:rect l="0" t="0" r="r" b="b"/>
            <a:pathLst>
              <a:path w="3352801" h="2002902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hr-HR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hr-HR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hr-HR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hr-HR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hr-HR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hr-HR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hr-HR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hr-HR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-2520" y="5050800"/>
            <a:ext cx="3571920" cy="1805040"/>
          </a:xfrm>
          <a:custGeom>
            <a:avLst/>
            <a:gdLst/>
            <a:ahLst/>
            <a:cxnLst/>
            <a:rect l="0" t="0" r="r" b="b"/>
            <a:pathLst>
              <a:path w="3574258" h="1807369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CustomShape 2"/>
          <p:cNvSpPr/>
          <p:nvPr/>
        </p:nvSpPr>
        <p:spPr>
          <a:xfrm>
            <a:off x="-2520" y="5051160"/>
            <a:ext cx="9144360" cy="1804680"/>
          </a:xfrm>
          <a:custGeom>
            <a:avLst/>
            <a:gdLst/>
            <a:ahLst/>
            <a:cxnLst/>
            <a:rect l="0" t="0" r="r" b="b"/>
            <a:pathLst>
              <a:path w="3352801" h="527585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hr-HR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hr-HR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hr-HR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hr-HR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hr-HR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hr-HR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hr-HR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hr-HR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 rot="19140000">
            <a:off x="750111" y="1554575"/>
            <a:ext cx="6181874" cy="120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9000" anchor="b"/>
          <a:lstStyle/>
          <a:p>
            <a:pPr>
              <a:lnSpc>
                <a:spcPct val="100000"/>
              </a:lnSpc>
            </a:pPr>
            <a:r>
              <a:rPr lang="hr-HR" sz="3200" strike="noStrike" dirty="0">
                <a:solidFill>
                  <a:srgbClr val="000000"/>
                </a:solidFill>
                <a:latin typeface="Arial"/>
                <a:ea typeface="DejaVu Sans"/>
              </a:rPr>
              <a:t>Demonstracija genetskog programiranja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79" name="CustomShape 2"/>
          <p:cNvSpPr/>
          <p:nvPr/>
        </p:nvSpPr>
        <p:spPr>
          <a:xfrm rot="19140000">
            <a:off x="1210680" y="2471040"/>
            <a:ext cx="6508800" cy="327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ustomShape 1"/>
          <p:cNvSpPr/>
          <p:nvPr/>
        </p:nvSpPr>
        <p:spPr>
          <a:xfrm>
            <a:off x="804232" y="5809168"/>
            <a:ext cx="7518960" cy="54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hr-HR" sz="2400" dirty="0">
                <a:solidFill>
                  <a:srgbClr val="000000"/>
                </a:solidFill>
              </a:rPr>
              <a:t>Voditelj: izv. prof. dr. sc. Domagoj Jakobović</a:t>
            </a:r>
            <a:endParaRPr lang="hr-HR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100392" y="62466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1/14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822960" y="365760"/>
            <a:ext cx="7518960" cy="54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hr-HR" sz="2800" strike="noStrike" dirty="0">
                <a:solidFill>
                  <a:srgbClr val="000000"/>
                </a:solidFill>
                <a:latin typeface="Arial"/>
                <a:ea typeface="DejaVu Sans"/>
              </a:rPr>
              <a:t>UTJECAJ MUTACIJA U PRIMJERU</a:t>
            </a:r>
            <a:endParaRPr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2808209"/>
              </p:ext>
            </p:extLst>
          </p:nvPr>
        </p:nvGraphicFramePr>
        <p:xfrm>
          <a:off x="323528" y="1268760"/>
          <a:ext cx="7848872" cy="34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100392" y="62466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10/14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25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915840" y="462600"/>
            <a:ext cx="7518960" cy="54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hr-HR" sz="2800" strike="noStrike" dirty="0">
                <a:solidFill>
                  <a:srgbClr val="000000"/>
                </a:solidFill>
                <a:latin typeface="Arial"/>
                <a:ea typeface="DejaVu Sans"/>
              </a:rPr>
              <a:t>PONAŠANJE AUTOMATA NA MAPAMA S RAZLIČITO GENERIRANOM TRAVOM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01" name="CustomShape 2"/>
          <p:cNvSpPr/>
          <p:nvPr/>
        </p:nvSpPr>
        <p:spPr>
          <a:xfrm>
            <a:off x="822960" y="1100520"/>
            <a:ext cx="7518960" cy="3577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118605"/>
              </p:ext>
            </p:extLst>
          </p:nvPr>
        </p:nvGraphicFramePr>
        <p:xfrm>
          <a:off x="395536" y="1100520"/>
          <a:ext cx="7632848" cy="3700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00392" y="62466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11/14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1"/>
          <p:cNvSpPr/>
          <p:nvPr/>
        </p:nvSpPr>
        <p:spPr>
          <a:xfrm>
            <a:off x="915840" y="462600"/>
            <a:ext cx="7518960" cy="54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hr-HR" sz="2800" strike="noStrike" dirty="0">
                <a:solidFill>
                  <a:srgbClr val="000000"/>
                </a:solidFill>
                <a:latin typeface="Arial"/>
                <a:ea typeface="DejaVu Sans"/>
              </a:rPr>
              <a:t>PONAŠANJE AUTOMATA NA MAPAMA S RAZLIČITO GENERIRANOM TRAVOM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5852168"/>
              </p:ext>
            </p:extLst>
          </p:nvPr>
        </p:nvGraphicFramePr>
        <p:xfrm>
          <a:off x="467544" y="1321392"/>
          <a:ext cx="7416824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100392" y="62466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12/14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28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eonx64\Desktop\anten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412776"/>
            <a:ext cx="4829175" cy="395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100392" y="62466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13/14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6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576000" y="365760"/>
            <a:ext cx="7765920" cy="54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hr-HR" sz="2800" strike="noStrike">
                <a:solidFill>
                  <a:srgbClr val="000000"/>
                </a:solidFill>
                <a:latin typeface="Arial"/>
                <a:ea typeface="DejaVu Sans"/>
              </a:rPr>
              <a:t>PROBLEMI GDJE GENETSKO PROGRAMIRANJE DAJE DOBRE REZULTATE</a:t>
            </a:r>
            <a:endParaRPr/>
          </a:p>
        </p:txBody>
      </p:sp>
      <p:sp>
        <p:nvSpPr>
          <p:cNvPr id="103" name="CustomShape 2"/>
          <p:cNvSpPr/>
          <p:nvPr/>
        </p:nvSpPr>
        <p:spPr>
          <a:xfrm>
            <a:off x="822960" y="1100520"/>
            <a:ext cx="7518960" cy="3577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hr-HR" sz="1600" b="1" strike="noStrike" dirty="0">
                <a:solidFill>
                  <a:srgbClr val="000000"/>
                </a:solidFill>
                <a:latin typeface="Cambria"/>
                <a:ea typeface="DejaVu Sans"/>
              </a:rPr>
              <a:t>Ako je aproksimirano rješenje prihvatljivo</a:t>
            </a:r>
            <a:endParaRPr dirty="0"/>
          </a:p>
          <a:p>
            <a:pPr>
              <a:lnSpc>
                <a:spcPct val="100000"/>
              </a:lnSpc>
            </a:pPr>
            <a:r>
              <a:rPr lang="hr-HR" sz="1600" b="1" i="1" strike="noStrike" dirty="0">
                <a:solidFill>
                  <a:srgbClr val="000000"/>
                </a:solidFill>
                <a:latin typeface="Cambria"/>
                <a:ea typeface="DejaVu Sans"/>
              </a:rPr>
              <a:t>(„A rabbit doesn’t have to be the fastest animal in the world: it just has to be fast enough to escape that particular fox.”)</a:t>
            </a:r>
            <a:endParaRPr dirty="0"/>
          </a:p>
          <a:p>
            <a:pPr>
              <a:lnSpc>
                <a:spcPct val="100000"/>
              </a:lnSpc>
            </a:pPr>
            <a:r>
              <a:rPr lang="hr-HR" sz="1600" b="1" strike="noStrike" dirty="0">
                <a:solidFill>
                  <a:srgbClr val="000000"/>
                </a:solidFill>
                <a:latin typeface="Cambria"/>
                <a:ea typeface="DejaVu Sans"/>
              </a:rPr>
              <a:t>Ako su odnosi između relevantnih varijabli nepoznati ili slabo razumljivi</a:t>
            </a:r>
            <a:endParaRPr dirty="0"/>
          </a:p>
          <a:p>
            <a:pPr>
              <a:lnSpc>
                <a:spcPct val="100000"/>
              </a:lnSpc>
            </a:pPr>
            <a:r>
              <a:rPr lang="hr-HR" sz="1600" b="1" strike="noStrike" dirty="0">
                <a:solidFill>
                  <a:srgbClr val="000000"/>
                </a:solidFill>
                <a:latin typeface="Cambria"/>
                <a:ea typeface="DejaVu Sans"/>
              </a:rPr>
              <a:t>Ako su dostupne velike količine podataka za učenje</a:t>
            </a:r>
            <a:endParaRPr dirty="0"/>
          </a:p>
          <a:p>
            <a:pPr>
              <a:lnSpc>
                <a:spcPct val="100000"/>
              </a:lnSpc>
            </a:pPr>
            <a:r>
              <a:rPr lang="hr-HR" sz="1600" b="1" strike="noStrike" dirty="0">
                <a:solidFill>
                  <a:srgbClr val="000000"/>
                </a:solidFill>
                <a:latin typeface="Cambria"/>
                <a:ea typeface="DejaVu Sans"/>
              </a:rPr>
              <a:t>Ako ne postoje konvencionalni matematičko-analitički alati za rješavanje problema</a:t>
            </a:r>
            <a:endParaRPr dirty="0"/>
          </a:p>
          <a:p>
            <a:pPr>
              <a:lnSpc>
                <a:spcPct val="100000"/>
              </a:lnSpc>
            </a:pPr>
            <a:r>
              <a:rPr lang="hr-HR" sz="1600" b="1" strike="noStrike" dirty="0" smtClean="0">
                <a:solidFill>
                  <a:srgbClr val="000000"/>
                </a:solidFill>
                <a:latin typeface="Cambria"/>
                <a:ea typeface="DejaVu Sans"/>
              </a:rPr>
              <a:t>Ako </a:t>
            </a:r>
            <a:r>
              <a:rPr lang="hr-HR" sz="1600" b="1" strike="noStrike" dirty="0">
                <a:solidFill>
                  <a:srgbClr val="000000"/>
                </a:solidFill>
                <a:latin typeface="Cambria"/>
                <a:ea typeface="DejaVu Sans"/>
              </a:rPr>
              <a:t>mala poboljšanja u performansama </a:t>
            </a:r>
            <a:r>
              <a:rPr lang="hr-HR" sz="1600" b="1" strike="noStrike" dirty="0" smtClean="0">
                <a:solidFill>
                  <a:srgbClr val="000000"/>
                </a:solidFill>
                <a:latin typeface="Cambria"/>
                <a:ea typeface="DejaVu Sans"/>
              </a:rPr>
              <a:t>imaju veliku vrijednost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8100392" y="62466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14/14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822960" y="365760"/>
            <a:ext cx="7518960" cy="54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hr-HR" sz="2800" strike="noStrike" dirty="0">
                <a:solidFill>
                  <a:srgbClr val="000000"/>
                </a:solidFill>
                <a:latin typeface="Arial"/>
                <a:ea typeface="DejaVu Sans"/>
              </a:rPr>
              <a:t>UVOD</a:t>
            </a:r>
            <a:endParaRPr dirty="0"/>
          </a:p>
        </p:txBody>
      </p:sp>
      <p:sp>
        <p:nvSpPr>
          <p:cNvPr id="81" name="CustomShape 2"/>
          <p:cNvSpPr/>
          <p:nvPr/>
        </p:nvSpPr>
        <p:spPr>
          <a:xfrm>
            <a:off x="822960" y="1100520"/>
            <a:ext cx="3425040" cy="393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r-HR" sz="1600" b="1" strike="noStrike">
                <a:solidFill>
                  <a:srgbClr val="000000"/>
                </a:solidFill>
                <a:latin typeface="Cambria"/>
                <a:ea typeface="DejaVu Sans"/>
              </a:rPr>
              <a:t>Genetsko programiranje je postupak koji oponaša evoluciju.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r-HR" sz="1600" b="1" strike="noStrike">
                <a:solidFill>
                  <a:srgbClr val="000000"/>
                </a:solidFill>
                <a:latin typeface="Cambria"/>
                <a:ea typeface="DejaVu Sans"/>
              </a:rPr>
              <a:t>Primjer GP-a koji sam napravio: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r-HR" sz="1600" b="1" strike="noStrike">
                <a:solidFill>
                  <a:srgbClr val="000000"/>
                </a:solidFill>
                <a:latin typeface="Cambria"/>
                <a:ea typeface="DejaVu Sans"/>
              </a:rPr>
              <a:t>Evolucija automata koji predstavljaju životinje u prikazanom okruženju.</a:t>
            </a:r>
            <a:endParaRPr/>
          </a:p>
        </p:txBody>
      </p:sp>
      <p:pic>
        <p:nvPicPr>
          <p:cNvPr id="82" name="Picture 2"/>
          <p:cNvPicPr/>
          <p:nvPr/>
        </p:nvPicPr>
        <p:blipFill>
          <a:blip r:embed="rId2"/>
          <a:stretch/>
        </p:blipFill>
        <p:spPr>
          <a:xfrm>
            <a:off x="4393800" y="1297440"/>
            <a:ext cx="4390200" cy="3742560"/>
          </a:xfrm>
          <a:prstGeom prst="rect">
            <a:avLst/>
          </a:prstGeom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8100392" y="62466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2/14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822960" y="365760"/>
            <a:ext cx="7518960" cy="54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hr-HR" sz="2800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OBLIKOVANJE </a:t>
            </a:r>
            <a:r>
              <a:rPr lang="hr-HR" sz="2800" strike="noStrike" dirty="0">
                <a:solidFill>
                  <a:srgbClr val="000000"/>
                </a:solidFill>
                <a:latin typeface="Arial"/>
                <a:ea typeface="DejaVu Sans"/>
              </a:rPr>
              <a:t>ŽIVOTINJA-AUTOMATA</a:t>
            </a:r>
            <a:endParaRPr dirty="0"/>
          </a:p>
        </p:txBody>
      </p:sp>
      <p:sp>
        <p:nvSpPr>
          <p:cNvPr id="84" name="CustomShape 2"/>
          <p:cNvSpPr/>
          <p:nvPr/>
        </p:nvSpPr>
        <p:spPr>
          <a:xfrm>
            <a:off x="822960" y="1100520"/>
            <a:ext cx="7529040" cy="3577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85" name="Picture 84"/>
          <p:cNvPicPr/>
          <p:nvPr/>
        </p:nvPicPr>
        <p:blipFill>
          <a:blip r:embed="rId2"/>
          <a:stretch/>
        </p:blipFill>
        <p:spPr>
          <a:xfrm>
            <a:off x="5436096" y="1624412"/>
            <a:ext cx="3041280" cy="3041280"/>
          </a:xfrm>
          <a:prstGeom prst="rect">
            <a:avLst/>
          </a:prstGeom>
          <a:ln>
            <a:noFill/>
          </a:ln>
        </p:spPr>
      </p:pic>
      <p:sp>
        <p:nvSpPr>
          <p:cNvPr id="86" name="TextShape 3"/>
          <p:cNvSpPr txBox="1"/>
          <p:nvPr/>
        </p:nvSpPr>
        <p:spPr>
          <a:xfrm>
            <a:off x="737424" y="1204920"/>
            <a:ext cx="4015800" cy="38802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endParaRPr sz="1600" dirty="0"/>
          </a:p>
          <a:p>
            <a:pPr>
              <a:lnSpc>
                <a:spcPct val="100000"/>
              </a:lnSpc>
            </a:pPr>
            <a:r>
              <a:rPr lang="hr-HR" sz="1600" b="1" strike="noStrike" dirty="0">
                <a:solidFill>
                  <a:srgbClr val="000000"/>
                </a:solidFill>
                <a:latin typeface="Cambria"/>
                <a:ea typeface="DejaVu Sans"/>
              </a:rPr>
              <a:t>Životinje – Mealyjevi </a:t>
            </a:r>
            <a:r>
              <a:rPr lang="hr-HR" sz="1600" b="1" strike="noStrike" dirty="0" smtClean="0">
                <a:solidFill>
                  <a:srgbClr val="000000"/>
                </a:solidFill>
                <a:latin typeface="Cambria"/>
                <a:ea typeface="DejaVu Sans"/>
              </a:rPr>
              <a:t>automati</a:t>
            </a:r>
          </a:p>
          <a:p>
            <a:pPr>
              <a:lnSpc>
                <a:spcPct val="100000"/>
              </a:lnSpc>
            </a:pPr>
            <a:endParaRPr sz="1600" dirty="0"/>
          </a:p>
          <a:p>
            <a:pPr>
              <a:lnSpc>
                <a:spcPct val="100000"/>
              </a:lnSpc>
            </a:pPr>
            <a:r>
              <a:rPr lang="hr-HR" sz="1600" b="1" strike="noStrike" dirty="0">
                <a:solidFill>
                  <a:srgbClr val="000000"/>
                </a:solidFill>
                <a:latin typeface="Cambria"/>
                <a:ea typeface="DejaVu Sans"/>
              </a:rPr>
              <a:t>Gen – uređeni par (izlaz i novo stanje</a:t>
            </a:r>
            <a:r>
              <a:rPr lang="hr-HR" sz="1600" b="1" strike="noStrike" dirty="0" smtClean="0">
                <a:solidFill>
                  <a:srgbClr val="000000"/>
                </a:solidFill>
                <a:latin typeface="Cambria"/>
                <a:ea typeface="DejaVu Sans"/>
              </a:rPr>
              <a:t>)</a:t>
            </a:r>
          </a:p>
          <a:p>
            <a:pPr>
              <a:lnSpc>
                <a:spcPct val="100000"/>
              </a:lnSpc>
            </a:pPr>
            <a:endParaRPr sz="1600" dirty="0"/>
          </a:p>
          <a:p>
            <a:pPr>
              <a:lnSpc>
                <a:spcPct val="100000"/>
              </a:lnSpc>
            </a:pPr>
            <a:r>
              <a:rPr lang="hr-HR" sz="1600" b="1" strike="noStrike" dirty="0">
                <a:solidFill>
                  <a:srgbClr val="000000"/>
                </a:solidFill>
                <a:latin typeface="Cambria"/>
                <a:ea typeface="DejaVu Sans"/>
              </a:rPr>
              <a:t>Kromosom – uređena m-torka </a:t>
            </a:r>
            <a:r>
              <a:rPr lang="hr-HR" sz="1600" b="1" strike="noStrike" dirty="0" smtClean="0">
                <a:solidFill>
                  <a:srgbClr val="000000"/>
                </a:solidFill>
                <a:latin typeface="Cambria"/>
                <a:ea typeface="DejaVu Sans"/>
              </a:rPr>
              <a:t>gena</a:t>
            </a:r>
          </a:p>
          <a:p>
            <a:pPr>
              <a:lnSpc>
                <a:spcPct val="100000"/>
              </a:lnSpc>
            </a:pPr>
            <a:endParaRPr sz="1600" dirty="0"/>
          </a:p>
          <a:p>
            <a:pPr>
              <a:lnSpc>
                <a:spcPct val="100000"/>
              </a:lnSpc>
            </a:pPr>
            <a:r>
              <a:rPr lang="hr-HR" sz="1600" b="1" strike="noStrike" dirty="0">
                <a:solidFill>
                  <a:srgbClr val="000000"/>
                </a:solidFill>
                <a:latin typeface="Cambria"/>
                <a:ea typeface="DejaVu Sans"/>
              </a:rPr>
              <a:t>Percepcija životinje: vidi isped sebe, pamti kad je zadnji put pojela </a:t>
            </a:r>
            <a:r>
              <a:rPr lang="hr-HR" sz="1600" b="1" strike="noStrike" dirty="0" smtClean="0">
                <a:solidFill>
                  <a:srgbClr val="000000"/>
                </a:solidFill>
                <a:latin typeface="Cambria"/>
                <a:ea typeface="DejaVu Sans"/>
              </a:rPr>
              <a:t>travu</a:t>
            </a:r>
          </a:p>
          <a:p>
            <a:pPr>
              <a:lnSpc>
                <a:spcPct val="100000"/>
              </a:lnSpc>
            </a:pPr>
            <a:endParaRPr sz="1600" dirty="0"/>
          </a:p>
          <a:p>
            <a:pPr>
              <a:lnSpc>
                <a:spcPct val="100000"/>
              </a:lnSpc>
            </a:pPr>
            <a:r>
              <a:rPr lang="hr-HR" sz="1600" b="1" strike="noStrike" dirty="0">
                <a:solidFill>
                  <a:srgbClr val="000000"/>
                </a:solidFill>
                <a:latin typeface="Cambria"/>
                <a:ea typeface="DejaVu Sans"/>
              </a:rPr>
              <a:t>Fiksna m-torka – sve kombinacije percepcija životinja (ulaza) i </a:t>
            </a:r>
            <a:r>
              <a:rPr lang="hr-HR" sz="1600" b="1" strike="noStrike" dirty="0" smtClean="0">
                <a:solidFill>
                  <a:srgbClr val="000000"/>
                </a:solidFill>
                <a:latin typeface="Cambria"/>
                <a:ea typeface="DejaVu Sans"/>
              </a:rPr>
              <a:t>stanja</a:t>
            </a:r>
          </a:p>
          <a:p>
            <a:pPr>
              <a:lnSpc>
                <a:spcPct val="100000"/>
              </a:lnSpc>
            </a:pPr>
            <a:endParaRPr sz="1600" dirty="0"/>
          </a:p>
          <a:p>
            <a:pPr>
              <a:lnSpc>
                <a:spcPct val="100000"/>
              </a:lnSpc>
            </a:pPr>
            <a:r>
              <a:rPr lang="hr-HR" sz="1600" b="1" strike="noStrike" dirty="0">
                <a:solidFill>
                  <a:srgbClr val="000000"/>
                </a:solidFill>
                <a:latin typeface="Cambria"/>
                <a:ea typeface="DejaVu Sans"/>
              </a:rPr>
              <a:t>Fiksna m-torka + kromosom = funkcija prijelaza </a:t>
            </a:r>
            <a:endParaRPr sz="1600" dirty="0"/>
          </a:p>
          <a:p>
            <a:pPr>
              <a:lnSpc>
                <a:spcPct val="100000"/>
              </a:lnSpc>
            </a:pPr>
            <a:endParaRPr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8100392" y="62466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3/14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822960" y="365760"/>
            <a:ext cx="7518960" cy="54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hr-HR" sz="2800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ITERACIJA </a:t>
            </a:r>
            <a:r>
              <a:rPr lang="hr-HR" sz="2800" strike="noStrike" dirty="0">
                <a:solidFill>
                  <a:srgbClr val="000000"/>
                </a:solidFill>
                <a:latin typeface="Arial"/>
                <a:ea typeface="DejaVu Sans"/>
              </a:rPr>
              <a:t>U ALGORITMU</a:t>
            </a:r>
            <a:endParaRPr dirty="0"/>
          </a:p>
        </p:txBody>
      </p:sp>
      <p:pic>
        <p:nvPicPr>
          <p:cNvPr id="1026" name="Picture 2" descr="C:\Users\Leonx64\Desktop\Screenshot 2015-06-10 21.51.2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984" y="1412776"/>
            <a:ext cx="1800200" cy="501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4152084" y="987628"/>
            <a:ext cx="0" cy="5005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100392" y="62466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4/14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822960" y="365760"/>
            <a:ext cx="7518960" cy="54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hr-HR" sz="2800" strike="noStrike">
                <a:solidFill>
                  <a:srgbClr val="000000"/>
                </a:solidFill>
                <a:latin typeface="Arial"/>
                <a:ea typeface="DejaVu Sans"/>
              </a:rPr>
              <a:t>SELEKCIJA</a:t>
            </a:r>
            <a:endParaRPr/>
          </a:p>
        </p:txBody>
      </p:sp>
      <p:sp>
        <p:nvSpPr>
          <p:cNvPr id="90" name="CustomShape 2"/>
          <p:cNvSpPr/>
          <p:nvPr/>
        </p:nvSpPr>
        <p:spPr>
          <a:xfrm>
            <a:off x="822960" y="1100520"/>
            <a:ext cx="7518960" cy="3577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r-HR" sz="1600" b="1" strike="noStrike">
                <a:solidFill>
                  <a:srgbClr val="000000"/>
                </a:solidFill>
                <a:latin typeface="Cambria"/>
                <a:ea typeface="DejaVu Sans"/>
              </a:rPr>
              <a:t>Funkcije dobrote:</a:t>
            </a:r>
            <a:endParaRPr/>
          </a:p>
          <a:p>
            <a:pPr>
              <a:lnSpc>
                <a:spcPct val="100000"/>
              </a:lnSpc>
            </a:pPr>
            <a:r>
              <a:rPr lang="hr-HR" sz="1600" b="1" strike="noStrike">
                <a:solidFill>
                  <a:srgbClr val="000000"/>
                </a:solidFill>
                <a:latin typeface="Cambria"/>
                <a:ea typeface="DejaVu Sans"/>
              </a:rPr>
              <a:t>pridružuje životinji količinu trave koju je pojela te godine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r-HR" sz="1600" b="1" strike="noStrike">
                <a:solidFill>
                  <a:srgbClr val="000000"/>
                </a:solidFill>
                <a:latin typeface="Cambria"/>
                <a:ea typeface="DejaVu Sans"/>
              </a:rPr>
              <a:t>Odbacivanje lošije polovice životinja (rangirane po iznosu funkcije dobrote)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8100392" y="62466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5/14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822960" y="365760"/>
            <a:ext cx="7518960" cy="54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hr-HR" sz="2800" strike="noStrike">
                <a:solidFill>
                  <a:srgbClr val="000000"/>
                </a:solidFill>
                <a:latin typeface="Arial"/>
                <a:ea typeface="DejaVu Sans"/>
              </a:rPr>
              <a:t>KRIŽANJE</a:t>
            </a:r>
            <a:endParaRPr/>
          </a:p>
        </p:txBody>
      </p:sp>
      <p:sp>
        <p:nvSpPr>
          <p:cNvPr id="92" name="CustomShape 2"/>
          <p:cNvSpPr/>
          <p:nvPr/>
        </p:nvSpPr>
        <p:spPr>
          <a:xfrm>
            <a:off x="822960" y="1100520"/>
            <a:ext cx="7518960" cy="3577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hr-HR" sz="1600" b="1" strike="noStrike" dirty="0">
                <a:solidFill>
                  <a:srgbClr val="000000"/>
                </a:solidFill>
                <a:latin typeface="Cambria"/>
                <a:ea typeface="DejaVu Sans"/>
              </a:rPr>
              <a:t>Križanje automata koji su preživjeli selekciju: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lang="hr-HR" dirty="0" smtClean="0"/>
          </a:p>
          <a:p>
            <a:pPr>
              <a:lnSpc>
                <a:spcPct val="100000"/>
              </a:lnSpc>
            </a:pPr>
            <a:endParaRPr lang="hr-HR" dirty="0"/>
          </a:p>
          <a:p>
            <a:pPr>
              <a:lnSpc>
                <a:spcPct val="100000"/>
              </a:lnSpc>
            </a:pPr>
            <a:endParaRPr lang="hr-HR" dirty="0" smtClean="0"/>
          </a:p>
          <a:p>
            <a:pPr>
              <a:lnSpc>
                <a:spcPct val="100000"/>
              </a:lnSpc>
            </a:pPr>
            <a:endParaRPr lang="hr-HR" dirty="0"/>
          </a:p>
          <a:p>
            <a:pPr>
              <a:lnSpc>
                <a:spcPct val="100000"/>
              </a:lnSpc>
            </a:pPr>
            <a:endParaRPr lang="hr-HR" dirty="0" smtClean="0"/>
          </a:p>
          <a:p>
            <a:pPr>
              <a:lnSpc>
                <a:spcPct val="100000"/>
              </a:lnSpc>
            </a:pPr>
            <a:endParaRPr lang="hr-HR" dirty="0"/>
          </a:p>
          <a:p>
            <a:pPr>
              <a:lnSpc>
                <a:spcPct val="100000"/>
              </a:lnSpc>
            </a:pPr>
            <a:endParaRPr lang="hr-HR" dirty="0" smtClean="0"/>
          </a:p>
          <a:p>
            <a:pPr>
              <a:lnSpc>
                <a:spcPct val="100000"/>
              </a:lnSpc>
            </a:pPr>
            <a:endParaRPr lang="hr-HR"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pic>
        <p:nvPicPr>
          <p:cNvPr id="4" name="Picture 2" descr="C:\Users\Leonx64\Desktop\krizanj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373000"/>
            <a:ext cx="4848226" cy="401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4211960" y="191683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100392" y="62466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6/14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822960" y="365760"/>
            <a:ext cx="7518960" cy="54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hr-HR" sz="2800" strike="noStrike">
                <a:solidFill>
                  <a:srgbClr val="000000"/>
                </a:solidFill>
                <a:latin typeface="Arial"/>
                <a:ea typeface="DejaVu Sans"/>
              </a:rPr>
              <a:t>MUTACIJE</a:t>
            </a:r>
            <a:endParaRPr/>
          </a:p>
        </p:txBody>
      </p:sp>
      <p:sp>
        <p:nvSpPr>
          <p:cNvPr id="94" name="CustomShape 2"/>
          <p:cNvSpPr/>
          <p:nvPr/>
        </p:nvSpPr>
        <p:spPr>
          <a:xfrm>
            <a:off x="822960" y="1100520"/>
            <a:ext cx="7518960" cy="3577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r-HR" sz="1600" b="1" strike="noStrike">
                <a:solidFill>
                  <a:srgbClr val="000000"/>
                </a:solidFill>
                <a:latin typeface="Cambria"/>
                <a:ea typeface="DejaVu Sans"/>
              </a:rPr>
              <a:t>Izmjena genetskog materijala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hr-HR" sz="1600" b="1" strike="noStrike">
                <a:solidFill>
                  <a:srgbClr val="000000"/>
                </a:solidFill>
                <a:latin typeface="Cambria"/>
                <a:ea typeface="DejaVu Sans"/>
              </a:rPr>
              <a:t>Postoji određena vjerojatnost pojavljivanja</a:t>
            </a:r>
            <a:endParaRPr/>
          </a:p>
        </p:txBody>
      </p:sp>
      <p:pic>
        <p:nvPicPr>
          <p:cNvPr id="95" name="Picture 94"/>
          <p:cNvPicPr/>
          <p:nvPr/>
        </p:nvPicPr>
        <p:blipFill>
          <a:blip r:embed="rId2"/>
          <a:stretch/>
        </p:blipFill>
        <p:spPr>
          <a:xfrm>
            <a:off x="3744000" y="2397600"/>
            <a:ext cx="4579560" cy="2426400"/>
          </a:xfrm>
          <a:prstGeom prst="rect">
            <a:avLst/>
          </a:prstGeom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8100392" y="62466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7/14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822960" y="365760"/>
            <a:ext cx="7518960" cy="54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hr-HR" sz="2800" strike="noStrike">
                <a:solidFill>
                  <a:srgbClr val="000000"/>
                </a:solidFill>
                <a:latin typeface="Arial"/>
                <a:ea typeface="DejaVu Sans"/>
              </a:rPr>
              <a:t>UTJECAJ BROJA STANJA NA REZULTATE</a:t>
            </a:r>
            <a:endParaRPr/>
          </a:p>
        </p:txBody>
      </p:sp>
      <p:sp>
        <p:nvSpPr>
          <p:cNvPr id="97" name="CustomShape 2"/>
          <p:cNvSpPr/>
          <p:nvPr/>
        </p:nvSpPr>
        <p:spPr>
          <a:xfrm>
            <a:off x="822960" y="1100520"/>
            <a:ext cx="7518960" cy="3577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hr-HR" sz="1600" b="1" strike="noStrike" dirty="0">
                <a:solidFill>
                  <a:srgbClr val="000000"/>
                </a:solidFill>
                <a:latin typeface="Cambria"/>
                <a:ea typeface="DejaVu Sans"/>
              </a:rPr>
              <a:t>Uz veći broj stanja biti će raznovrsnije </a:t>
            </a:r>
            <a:r>
              <a:rPr lang="hr-HR" sz="1600" b="1" strike="noStrike" dirty="0" smtClean="0">
                <a:solidFill>
                  <a:srgbClr val="000000"/>
                </a:solidFill>
                <a:latin typeface="Cambria"/>
                <a:ea typeface="DejaVu Sans"/>
              </a:rPr>
              <a:t>ponašanje</a:t>
            </a: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hr-HR" sz="1600" b="1" strike="noStrike" dirty="0">
                <a:solidFill>
                  <a:srgbClr val="000000"/>
                </a:solidFill>
                <a:latin typeface="Cambria"/>
                <a:ea typeface="DejaVu Sans"/>
              </a:rPr>
              <a:t>Veći broj stanja povlači veći kromosom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494392"/>
              </p:ext>
            </p:extLst>
          </p:nvPr>
        </p:nvGraphicFramePr>
        <p:xfrm>
          <a:off x="1475656" y="2276872"/>
          <a:ext cx="60007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00392" y="62466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8/14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822960" y="365760"/>
            <a:ext cx="7518960" cy="54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hr-HR" sz="2800" strike="noStrike" dirty="0">
                <a:solidFill>
                  <a:srgbClr val="000000"/>
                </a:solidFill>
                <a:latin typeface="Arial"/>
                <a:ea typeface="DejaVu Sans"/>
              </a:rPr>
              <a:t>UTJECAJ MUTACIJA U PRIMJERU</a:t>
            </a:r>
            <a:endParaRPr dirty="0"/>
          </a:p>
        </p:txBody>
      </p:sp>
      <p:sp>
        <p:nvSpPr>
          <p:cNvPr id="99" name="CustomShape 2"/>
          <p:cNvSpPr/>
          <p:nvPr/>
        </p:nvSpPr>
        <p:spPr>
          <a:xfrm>
            <a:off x="822960" y="1100520"/>
            <a:ext cx="7518960" cy="3577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2059591"/>
              </p:ext>
            </p:extLst>
          </p:nvPr>
        </p:nvGraphicFramePr>
        <p:xfrm>
          <a:off x="467544" y="1321392"/>
          <a:ext cx="6782931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100392" y="62466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9/14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312</Words>
  <Application>Microsoft Office PowerPoint</Application>
  <PresentationFormat>On-screen Show (4:3)</PresentationFormat>
  <Paragraphs>105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Leonx64</dc:creator>
  <cp:lastModifiedBy>Leonx64</cp:lastModifiedBy>
  <cp:revision>17</cp:revision>
  <dcterms:modified xsi:type="dcterms:W3CDTF">2015-06-13T08:42:42Z</dcterms:modified>
</cp:coreProperties>
</file>