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84" r:id="rId1"/>
  </p:sldMasterIdLst>
  <p:notesMasterIdLst>
    <p:notesMasterId r:id="rId35"/>
  </p:notesMasterIdLst>
  <p:sldIdLst>
    <p:sldId id="256" r:id="rId2"/>
    <p:sldId id="261" r:id="rId3"/>
    <p:sldId id="262" r:id="rId4"/>
    <p:sldId id="294" r:id="rId5"/>
    <p:sldId id="263" r:id="rId6"/>
    <p:sldId id="264" r:id="rId7"/>
    <p:sldId id="265" r:id="rId8"/>
    <p:sldId id="266" r:id="rId9"/>
    <p:sldId id="267" r:id="rId10"/>
    <p:sldId id="269" r:id="rId11"/>
    <p:sldId id="270" r:id="rId12"/>
    <p:sldId id="271" r:id="rId13"/>
    <p:sldId id="272" r:id="rId14"/>
    <p:sldId id="275" r:id="rId15"/>
    <p:sldId id="273" r:id="rId16"/>
    <p:sldId id="274" r:id="rId17"/>
    <p:sldId id="276" r:id="rId18"/>
    <p:sldId id="258" r:id="rId19"/>
    <p:sldId id="296" r:id="rId20"/>
    <p:sldId id="277" r:id="rId21"/>
    <p:sldId id="284" r:id="rId22"/>
    <p:sldId id="278" r:id="rId23"/>
    <p:sldId id="279" r:id="rId24"/>
    <p:sldId id="280" r:id="rId25"/>
    <p:sldId id="281" r:id="rId26"/>
    <p:sldId id="288" r:id="rId27"/>
    <p:sldId id="289" r:id="rId28"/>
    <p:sldId id="290" r:id="rId29"/>
    <p:sldId id="285" r:id="rId30"/>
    <p:sldId id="292" r:id="rId31"/>
    <p:sldId id="293" r:id="rId32"/>
    <p:sldId id="291" r:id="rId33"/>
    <p:sldId id="295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ona" initials="I" lastIdx="1" clrIdx="0">
    <p:extLst>
      <p:ext uri="{19B8F6BF-5375-455C-9EA6-DF929625EA0E}">
        <p15:presenceInfo xmlns:p15="http://schemas.microsoft.com/office/powerpoint/2012/main" userId="Ivo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413D"/>
    <a:srgbClr val="7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5371" autoAdjust="0"/>
  </p:normalViewPr>
  <p:slideViewPr>
    <p:cSldViewPr snapToGrid="0">
      <p:cViewPr varScale="1">
        <p:scale>
          <a:sx n="85" d="100"/>
          <a:sy n="85" d="100"/>
        </p:scale>
        <p:origin x="590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91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F52889-F1B8-48A0-86A9-2407DE4C4F24}" type="datetimeFigureOut">
              <a:rPr lang="hr-HR" smtClean="0"/>
              <a:pPr/>
              <a:t>6.6.2016.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A844A-D0A4-41D5-8E46-830F59E4EC60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0261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844A-D0A4-41D5-8E46-830F59E4EC60}" type="slidenum">
              <a:rPr lang="hr-HR" smtClean="0"/>
              <a:pPr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3825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Reći rečenicu o jednoj od njih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844A-D0A4-41D5-8E46-830F59E4EC60}" type="slidenum">
              <a:rPr lang="hr-HR" smtClean="0"/>
              <a:pPr/>
              <a:t>31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38959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844A-D0A4-41D5-8E46-830F59E4EC60}" type="slidenum">
              <a:rPr lang="hr-HR" smtClean="0"/>
              <a:pPr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3797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Kako se predstavlja u računalu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844A-D0A4-41D5-8E46-830F59E4EC60}" type="slidenum">
              <a:rPr lang="hr-HR" smtClean="0"/>
              <a:pPr/>
              <a:t>13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92360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844A-D0A4-41D5-8E46-830F59E4EC60}" type="slidenum">
              <a:rPr lang="hr-HR" smtClean="0"/>
              <a:pPr/>
              <a:t>17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84692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http://ernestly.com/evolution/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844A-D0A4-41D5-8E46-830F59E4EC60}" type="slidenum">
              <a:rPr lang="hr-HR" smtClean="0"/>
              <a:pPr/>
              <a:t>18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56259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Primjeri problema- zašto je važno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844A-D0A4-41D5-8E46-830F59E4EC60}" type="slidenum">
              <a:rPr lang="hr-HR" smtClean="0"/>
              <a:pPr/>
              <a:t>20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98059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Zašto je važno 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844A-D0A4-41D5-8E46-830F59E4EC60}" type="slidenum">
              <a:rPr lang="hr-HR" smtClean="0"/>
              <a:pPr/>
              <a:t>24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99684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Objasniti što su, dobrota, što je populacija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844A-D0A4-41D5-8E46-830F59E4EC60}" type="slidenum">
              <a:rPr lang="hr-HR" smtClean="0"/>
              <a:pPr/>
              <a:t>25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4166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844A-D0A4-41D5-8E46-830F59E4EC60}" type="slidenum">
              <a:rPr lang="hr-HR" smtClean="0"/>
              <a:pPr/>
              <a:t>28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24527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07720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600" b="1" cap="all" baseline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740000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264E6D0-70EF-46B9-BFAF-E574D34B747E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00BE8-2104-482E-A9F4-5CBFC1407313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D2A4-397E-4A8D-AC23-104908E31603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176867"/>
          </a:xfrm>
        </p:spPr>
        <p:txBody>
          <a:bodyPr/>
          <a:lstStyle>
            <a:lvl1pPr>
              <a:defRPr b="0">
                <a:solidFill>
                  <a:srgbClr val="7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879600"/>
            <a:ext cx="9872871" cy="421640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C00000"/>
                </a:solidFill>
              </a:defRPr>
            </a:lvl1pPr>
            <a:lvl2pPr>
              <a:defRPr sz="2800">
                <a:solidFill>
                  <a:srgbClr val="C00000"/>
                </a:solidFill>
              </a:defRPr>
            </a:lvl2pPr>
            <a:lvl3pPr>
              <a:defRPr sz="2400">
                <a:solidFill>
                  <a:srgbClr val="C00000"/>
                </a:solidFill>
              </a:defRPr>
            </a:lvl3pPr>
            <a:lvl4pPr>
              <a:defRPr sz="2000">
                <a:solidFill>
                  <a:srgbClr val="C00000"/>
                </a:solidFill>
              </a:defRPr>
            </a:lvl4pPr>
            <a:lvl5pPr>
              <a:defRPr sz="2000">
                <a:solidFill>
                  <a:srgbClr val="C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3B29-E869-4B91-AD86-FF6093041731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142996" y="1676400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A1A3-A5FE-4776-AE1E-909B8CC12E21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6ADFB-4064-41A8-86C8-163FDB46BAF6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B7FB-63F6-4BCB-85AE-91CA09B2F904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7A85D-8A78-41A3-9B38-DA6FB5025DA9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1142996" y="1617133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3B6E3-4A2B-4774-8091-768A41802D21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BE57C-58B9-4E34-8F0B-6C40A7EF139C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B7363-8CF1-4A76-B780-8288BC824596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159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1888067"/>
            <a:ext cx="9872871" cy="42079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68569C3A-D0E7-4F2C-8615-42172B1555EE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sh dir="u"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tx1"/>
        </a:buClr>
        <a:buSzPct val="80000"/>
        <a:buFont typeface="Corbe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E:\video.WMV" TargetMode="External"/><Relationship Id="rId1" Type="http://schemas.microsoft.com/office/2007/relationships/media" Target="file:///E:\video.WMV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683969"/>
            <a:ext cx="9966960" cy="2926080"/>
          </a:xfrm>
        </p:spPr>
        <p:txBody>
          <a:bodyPr>
            <a:normAutofit/>
          </a:bodyPr>
          <a:lstStyle/>
          <a:p>
            <a:r>
              <a:rPr lang="hr-HR" sz="5400" dirty="0" smtClean="0"/>
              <a:t>Primjena genetskih algoritama u </a:t>
            </a:r>
            <a:r>
              <a:rPr lang="hr-HR" sz="5400" dirty="0" err="1" smtClean="0"/>
              <a:t>bioinformatici</a:t>
            </a:r>
            <a:endParaRPr lang="hr-HR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Ivona </a:t>
            </a:r>
            <a:r>
              <a:rPr lang="hr-HR" dirty="0" err="1" smtClean="0"/>
              <a:t>Škorjanc</a:t>
            </a:r>
            <a:endParaRPr lang="hr-HR" dirty="0" smtClean="0"/>
          </a:p>
          <a:p>
            <a:r>
              <a:rPr lang="hr-HR" sz="2400" i="1" dirty="0" smtClean="0"/>
              <a:t>Voditelj: prof. dr. </a:t>
            </a:r>
            <a:r>
              <a:rPr lang="hr-HR" sz="2400" i="1" dirty="0" err="1" smtClean="0"/>
              <a:t>sc</a:t>
            </a:r>
            <a:r>
              <a:rPr lang="hr-HR" sz="2400" i="1" dirty="0" smtClean="0"/>
              <a:t>. Domagoj </a:t>
            </a:r>
            <a:r>
              <a:rPr lang="hr-HR" sz="2400" i="1" dirty="0" err="1" smtClean="0"/>
              <a:t>Jakobović</a:t>
            </a: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6551525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874" y="558117"/>
            <a:ext cx="9098440" cy="580257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8429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874" y="558117"/>
            <a:ext cx="9098439" cy="580257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6163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621" y="442549"/>
            <a:ext cx="9355114" cy="596627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774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Populacija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547" y="1879600"/>
            <a:ext cx="7883569" cy="42164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335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Selekcija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547" y="1879600"/>
            <a:ext cx="7883569" cy="42164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8734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Križanje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547" y="1879600"/>
            <a:ext cx="7883569" cy="42164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6001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Mutacija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547" y="1879600"/>
            <a:ext cx="7883569" cy="42164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2683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Dobrota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547" y="1879600"/>
            <a:ext cx="7883569" cy="42164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7830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Pseudokod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142999" y="1786467"/>
            <a:ext cx="9872872" cy="4193709"/>
          </a:xfrm>
          <a:prstGeom prst="rect">
            <a:avLst/>
          </a:prstGeom>
          <a:solidFill>
            <a:srgbClr val="FFFFFF"/>
          </a:solidFill>
          <a:ln w="12700">
            <a:solidFill>
              <a:srgbClr val="4472C4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hr-HR" altLang="x-none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Genetski_algoritam</a:t>
            </a:r>
            <a:endParaRPr kumimoji="0" lang="hr-HR" altLang="x-none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hr-HR" altLang="x-none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hr-HR" altLang="x-none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	</a:t>
            </a:r>
            <a:r>
              <a:rPr kumimoji="0" lang="hr-HR" altLang="x-none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generiraj</a:t>
            </a:r>
            <a:r>
              <a:rPr kumimoji="0" lang="hr-HR" altLang="x-none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 početnu populaciju potencijalnih rješenja P(0);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hr-HR" altLang="x-none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	</a:t>
            </a:r>
            <a:r>
              <a:rPr kumimoji="0" lang="hr-HR" altLang="x-none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sve dok</a:t>
            </a:r>
            <a:r>
              <a:rPr kumimoji="0" lang="hr-HR" altLang="x-none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 nije zadovoljen uvjet završetka evolucijskog procesa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hr-HR" altLang="x-none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	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hr-HR" altLang="x-none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		</a:t>
            </a:r>
            <a:r>
              <a:rPr kumimoji="0" lang="hr-HR" altLang="x-none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selektiraj</a:t>
            </a:r>
            <a:r>
              <a:rPr kumimoji="0" lang="hr-HR" altLang="x-none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 P’(t) iz P(t-1);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hr-HR" altLang="x-none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		</a:t>
            </a:r>
            <a:r>
              <a:rPr kumimoji="0" lang="hr-HR" altLang="x-none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križaj</a:t>
            </a:r>
            <a:r>
              <a:rPr kumimoji="0" lang="hr-HR" altLang="x-none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 jedinke iz P’(t) i djecu spremi u P(t);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hr-HR" altLang="x-none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		</a:t>
            </a:r>
            <a:r>
              <a:rPr kumimoji="0" lang="hr-HR" altLang="x-none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mutiraj</a:t>
            </a:r>
            <a:r>
              <a:rPr kumimoji="0" lang="hr-HR" altLang="x-none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 jedinke iz P(t);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hr-HR" altLang="x-none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	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hr-HR" altLang="x-none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	</a:t>
            </a:r>
            <a:r>
              <a:rPr kumimoji="0" lang="hr-HR" altLang="x-none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ispiši</a:t>
            </a:r>
            <a:r>
              <a:rPr kumimoji="0" lang="hr-HR" altLang="x-none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</a:rPr>
              <a:t> rješenje;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hr-HR" altLang="x-none" b="1" dirty="0">
                <a:latin typeface="Courier New" panose="02070309020205020404" pitchFamily="49" charset="0"/>
              </a:rPr>
              <a:t>}</a:t>
            </a:r>
            <a:endParaRPr kumimoji="0" lang="hr-HR" altLang="x-none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anose="02070309020205020404" pitchFamily="49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65961" y="2542033"/>
            <a:ext cx="8091364" cy="421302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Rectangle 5"/>
          <p:cNvSpPr/>
          <p:nvPr/>
        </p:nvSpPr>
        <p:spPr>
          <a:xfrm>
            <a:off x="2916936" y="3625768"/>
            <a:ext cx="6344968" cy="47085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2961938" y="4428322"/>
            <a:ext cx="6364942" cy="3436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Rectangle 7"/>
          <p:cNvSpPr/>
          <p:nvPr/>
        </p:nvSpPr>
        <p:spPr>
          <a:xfrm>
            <a:off x="2964588" y="4058281"/>
            <a:ext cx="6364942" cy="39444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9136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68555" y="321545"/>
            <a:ext cx="6932645" cy="628685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4005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 – „</a:t>
            </a:r>
            <a:r>
              <a:rPr lang="hr-HR" dirty="0" err="1" smtClean="0"/>
              <a:t>Circleworld</a:t>
            </a:r>
            <a:r>
              <a:rPr lang="hr-HR" dirty="0" smtClean="0"/>
              <a:t>”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674" y="1879600"/>
            <a:ext cx="6611314" cy="4216400"/>
          </a:xfrm>
        </p:spPr>
      </p:pic>
      <p:sp>
        <p:nvSpPr>
          <p:cNvPr id="3" name="TextBox 2"/>
          <p:cNvSpPr txBox="1"/>
          <p:nvPr/>
        </p:nvSpPr>
        <p:spPr>
          <a:xfrm>
            <a:off x="4661647" y="6189133"/>
            <a:ext cx="216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Primjer preuzet iz [1]</a:t>
            </a:r>
            <a:endParaRPr lang="hr-H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2459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Bioinformatika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i="1" dirty="0" smtClean="0"/>
              <a:t>Human genome </a:t>
            </a:r>
            <a:r>
              <a:rPr lang="hr-HR" i="1" dirty="0" err="1" smtClean="0"/>
              <a:t>project</a:t>
            </a:r>
            <a:endParaRPr lang="hr-HR" i="1" dirty="0" smtClean="0"/>
          </a:p>
          <a:p>
            <a:r>
              <a:rPr lang="hr-HR" dirty="0" smtClean="0"/>
              <a:t>Dvije zadaće:</a:t>
            </a:r>
          </a:p>
          <a:p>
            <a:pPr lvl="1"/>
            <a:r>
              <a:rPr lang="hr-HR" dirty="0" smtClean="0"/>
              <a:t>Upravljanje informacijama</a:t>
            </a:r>
          </a:p>
          <a:p>
            <a:pPr lvl="1"/>
            <a:r>
              <a:rPr lang="hr-HR" dirty="0" smtClean="0"/>
              <a:t>Razvoj metoda za ocjenjivanje povezanosti skupova podataka</a:t>
            </a:r>
            <a:endParaRPr lang="hr-HR" dirty="0"/>
          </a:p>
          <a:p>
            <a:r>
              <a:rPr lang="hr-HR" dirty="0" smtClean="0"/>
              <a:t>Primjene:</a:t>
            </a:r>
          </a:p>
          <a:p>
            <a:pPr lvl="1"/>
            <a:r>
              <a:rPr lang="hr-HR" dirty="0" smtClean="0"/>
              <a:t>Medicina, farmacija</a:t>
            </a:r>
          </a:p>
          <a:p>
            <a:pPr lvl="1"/>
            <a:r>
              <a:rPr lang="hr-HR" dirty="0" smtClean="0"/>
              <a:t>Biologija, genetika</a:t>
            </a:r>
          </a:p>
        </p:txBody>
      </p:sp>
      <p:pic>
        <p:nvPicPr>
          <p:cNvPr id="1026" name="Picture 2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373" y="609600"/>
            <a:ext cx="7583153" cy="568399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4680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07720"/>
            <a:ext cx="9991157" cy="2926080"/>
          </a:xfrm>
        </p:spPr>
        <p:txBody>
          <a:bodyPr/>
          <a:lstStyle/>
          <a:p>
            <a:r>
              <a:rPr lang="hr-HR" b="0" dirty="0" smtClean="0"/>
              <a:t>Pojednostavljenje abecede aminokiselina</a:t>
            </a:r>
            <a:endParaRPr lang="hr-HR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120974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Aminokiseline</a:t>
            </a:r>
            <a:endParaRPr lang="hr-HR" dirty="0"/>
          </a:p>
        </p:txBody>
      </p:sp>
      <p:pic>
        <p:nvPicPr>
          <p:cNvPr id="2050" name="Picture 2" descr="http://media.tumblr.com/cd5fad3deb193eb8ea3e3fafc143e65b/tumblr_inline_mn0lxkYKZ11qz4rg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760" y="1852706"/>
            <a:ext cx="8300000" cy="421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0485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098" name="Picture 2" descr="http://www.compoundchem.com/wp-content/uploads/2014/09/20-Common-Amino-Acids-v3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" t="22945" r="2540" b="12887"/>
          <a:stretch/>
        </p:blipFill>
        <p:spPr bwMode="auto">
          <a:xfrm>
            <a:off x="335833" y="609600"/>
            <a:ext cx="11572594" cy="5549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920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Pojednostavljena abeceda aminokiselina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3000" y="1954227"/>
            <a:ext cx="9875519" cy="406832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050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1) Početna populacija</a:t>
            </a:r>
            <a:endParaRPr lang="hr-HR" dirty="0"/>
          </a:p>
        </p:txBody>
      </p:sp>
      <p:sp>
        <p:nvSpPr>
          <p:cNvPr id="4" name="Oval 3"/>
          <p:cNvSpPr/>
          <p:nvPr/>
        </p:nvSpPr>
        <p:spPr>
          <a:xfrm>
            <a:off x="3719357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2932493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>
            <a:off x="2125974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1339110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</a:p>
        </p:txBody>
      </p:sp>
      <p:sp>
        <p:nvSpPr>
          <p:cNvPr id="9" name="Oval 8"/>
          <p:cNvSpPr/>
          <p:nvPr/>
        </p:nvSpPr>
        <p:spPr>
          <a:xfrm>
            <a:off x="5419823" y="5089656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Oval 9"/>
          <p:cNvSpPr/>
          <p:nvPr/>
        </p:nvSpPr>
        <p:spPr>
          <a:xfrm>
            <a:off x="6206687" y="5089656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4632959" y="5080298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06221" y="3845472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3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4686" b="91648"/>
          <a:stretch/>
        </p:blipFill>
        <p:spPr>
          <a:xfrm>
            <a:off x="864106" y="1946889"/>
            <a:ext cx="10201494" cy="368270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5334394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>
            <a:off x="6121258" y="3845472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</a:t>
            </a:r>
          </a:p>
        </p:txBody>
      </p:sp>
      <p:sp>
        <p:nvSpPr>
          <p:cNvPr id="16" name="Oval 15"/>
          <p:cNvSpPr/>
          <p:nvPr/>
        </p:nvSpPr>
        <p:spPr>
          <a:xfrm>
            <a:off x="6990740" y="5070940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777604" y="5080298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</a:p>
        </p:txBody>
      </p:sp>
      <p:sp>
        <p:nvSpPr>
          <p:cNvPr id="18" name="Oval 17"/>
          <p:cNvSpPr/>
          <p:nvPr/>
        </p:nvSpPr>
        <p:spPr>
          <a:xfrm>
            <a:off x="6733666" y="2885575"/>
            <a:ext cx="753979" cy="67376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19" name="Oval 18"/>
          <p:cNvSpPr/>
          <p:nvPr/>
        </p:nvSpPr>
        <p:spPr>
          <a:xfrm>
            <a:off x="7520530" y="2894933"/>
            <a:ext cx="753979" cy="67376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</a:p>
        </p:txBody>
      </p:sp>
      <p:sp>
        <p:nvSpPr>
          <p:cNvPr id="20" name="Oval 19"/>
          <p:cNvSpPr/>
          <p:nvPr/>
        </p:nvSpPr>
        <p:spPr>
          <a:xfrm>
            <a:off x="8348703" y="2885575"/>
            <a:ext cx="753979" cy="67376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Oval 20"/>
          <p:cNvSpPr/>
          <p:nvPr/>
        </p:nvSpPr>
        <p:spPr>
          <a:xfrm>
            <a:off x="9176876" y="2894933"/>
            <a:ext cx="753979" cy="67376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40154" y="6219621"/>
            <a:ext cx="2433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Algoritam preuzet iz [2]</a:t>
            </a:r>
            <a:endParaRPr lang="hr-HR" dirty="0"/>
          </a:p>
        </p:txBody>
      </p:sp>
      <p:sp>
        <p:nvSpPr>
          <p:cNvPr id="5" name="Oval 4"/>
          <p:cNvSpPr/>
          <p:nvPr/>
        </p:nvSpPr>
        <p:spPr>
          <a:xfrm>
            <a:off x="864106" y="2475581"/>
            <a:ext cx="11017624" cy="3744040"/>
          </a:xfrm>
          <a:prstGeom prst="ellipse">
            <a:avLst/>
          </a:prstGeom>
          <a:noFill/>
          <a:ln>
            <a:solidFill>
              <a:srgbClr val="00B0F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317196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5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25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75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2</a:t>
            </a:r>
            <a:r>
              <a:rPr lang="hr-HR" dirty="0" smtClean="0"/>
              <a:t>) Odabir roditelja</a:t>
            </a:r>
            <a:endParaRPr lang="hr-HR" dirty="0"/>
          </a:p>
        </p:txBody>
      </p:sp>
      <p:sp>
        <p:nvSpPr>
          <p:cNvPr id="4" name="Oval 3"/>
          <p:cNvSpPr/>
          <p:nvPr/>
        </p:nvSpPr>
        <p:spPr>
          <a:xfrm>
            <a:off x="3719357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2932493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>
            <a:off x="2125974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1339110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</a:p>
        </p:txBody>
      </p:sp>
      <p:sp>
        <p:nvSpPr>
          <p:cNvPr id="9" name="Oval 8"/>
          <p:cNvSpPr/>
          <p:nvPr/>
        </p:nvSpPr>
        <p:spPr>
          <a:xfrm>
            <a:off x="5419823" y="5089656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Oval 9"/>
          <p:cNvSpPr/>
          <p:nvPr/>
        </p:nvSpPr>
        <p:spPr>
          <a:xfrm>
            <a:off x="6206687" y="5089656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4632959" y="5080298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06221" y="3845472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3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686" b="91648"/>
          <a:stretch/>
        </p:blipFill>
        <p:spPr>
          <a:xfrm>
            <a:off x="864106" y="1946889"/>
            <a:ext cx="10201494" cy="368270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5334394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>
            <a:off x="6162567" y="3845472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</a:t>
            </a:r>
          </a:p>
        </p:txBody>
      </p:sp>
      <p:sp>
        <p:nvSpPr>
          <p:cNvPr id="16" name="Oval 15"/>
          <p:cNvSpPr/>
          <p:nvPr/>
        </p:nvSpPr>
        <p:spPr>
          <a:xfrm>
            <a:off x="6990740" y="5070940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777604" y="5080298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</a:p>
        </p:txBody>
      </p:sp>
      <p:sp>
        <p:nvSpPr>
          <p:cNvPr id="18" name="Oval 17"/>
          <p:cNvSpPr/>
          <p:nvPr/>
        </p:nvSpPr>
        <p:spPr>
          <a:xfrm>
            <a:off x="6916546" y="2857501"/>
            <a:ext cx="753979" cy="67376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19" name="Oval 18"/>
          <p:cNvSpPr/>
          <p:nvPr/>
        </p:nvSpPr>
        <p:spPr>
          <a:xfrm>
            <a:off x="7703410" y="2866859"/>
            <a:ext cx="753979" cy="67376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</a:p>
        </p:txBody>
      </p:sp>
      <p:sp>
        <p:nvSpPr>
          <p:cNvPr id="20" name="Oval 19"/>
          <p:cNvSpPr/>
          <p:nvPr/>
        </p:nvSpPr>
        <p:spPr>
          <a:xfrm>
            <a:off x="8531583" y="2857501"/>
            <a:ext cx="753979" cy="67376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Oval 20"/>
          <p:cNvSpPr/>
          <p:nvPr/>
        </p:nvSpPr>
        <p:spPr>
          <a:xfrm>
            <a:off x="9359756" y="2866859"/>
            <a:ext cx="753979" cy="67376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6799" y="3684946"/>
            <a:ext cx="7820590" cy="994819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3" name="Rectangle 22"/>
          <p:cNvSpPr/>
          <p:nvPr/>
        </p:nvSpPr>
        <p:spPr>
          <a:xfrm>
            <a:off x="3245010" y="4910414"/>
            <a:ext cx="7820590" cy="994819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8601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3</a:t>
            </a:r>
            <a:r>
              <a:rPr lang="hr-HR" dirty="0" smtClean="0"/>
              <a:t>) Dijeljenje na podgrupe</a:t>
            </a:r>
            <a:endParaRPr lang="hr-HR" dirty="0"/>
          </a:p>
        </p:txBody>
      </p:sp>
      <p:sp>
        <p:nvSpPr>
          <p:cNvPr id="4" name="Oval 3"/>
          <p:cNvSpPr/>
          <p:nvPr/>
        </p:nvSpPr>
        <p:spPr>
          <a:xfrm>
            <a:off x="5042833" y="3342129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4255969" y="3342129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>
            <a:off x="3449450" y="3342129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2662586" y="3342129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</a:p>
        </p:txBody>
      </p:sp>
      <p:sp>
        <p:nvSpPr>
          <p:cNvPr id="9" name="Oval 8"/>
          <p:cNvSpPr/>
          <p:nvPr/>
        </p:nvSpPr>
        <p:spPr>
          <a:xfrm>
            <a:off x="4374283" y="4734057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Oval 9"/>
          <p:cNvSpPr/>
          <p:nvPr/>
        </p:nvSpPr>
        <p:spPr>
          <a:xfrm>
            <a:off x="5161147" y="4734057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3587419" y="4724699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5829697" y="3351487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3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686" b="91648"/>
          <a:stretch/>
        </p:blipFill>
        <p:spPr>
          <a:xfrm>
            <a:off x="864106" y="1946889"/>
            <a:ext cx="10201494" cy="368270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6657870" y="3342129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>
            <a:off x="7486043" y="3351487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</a:t>
            </a:r>
          </a:p>
        </p:txBody>
      </p:sp>
      <p:sp>
        <p:nvSpPr>
          <p:cNvPr id="16" name="Oval 15"/>
          <p:cNvSpPr/>
          <p:nvPr/>
        </p:nvSpPr>
        <p:spPr>
          <a:xfrm>
            <a:off x="5945200" y="4715341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6732064" y="4724699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104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4) Odabir aminokiseline</a:t>
            </a:r>
            <a:endParaRPr lang="hr-HR" dirty="0"/>
          </a:p>
        </p:txBody>
      </p:sp>
      <p:pic>
        <p:nvPicPr>
          <p:cNvPr id="13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4686" b="91648"/>
          <a:stretch/>
        </p:blipFill>
        <p:spPr>
          <a:xfrm>
            <a:off x="864106" y="1946889"/>
            <a:ext cx="10201494" cy="36827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957279" y="1577571"/>
            <a:ext cx="1187115" cy="110690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1938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85185E-6 L 0.19166 0.2759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1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5</a:t>
            </a:r>
            <a:r>
              <a:rPr lang="hr-HR" dirty="0" smtClean="0"/>
              <a:t>) Križanje</a:t>
            </a:r>
            <a:endParaRPr lang="hr-HR" dirty="0"/>
          </a:p>
        </p:txBody>
      </p:sp>
      <p:sp>
        <p:nvSpPr>
          <p:cNvPr id="4" name="Oval 3"/>
          <p:cNvSpPr/>
          <p:nvPr/>
        </p:nvSpPr>
        <p:spPr>
          <a:xfrm>
            <a:off x="4311715" y="2977148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3449051" y="2977148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2634913" y="2977148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>
            <a:off x="1828799" y="2977148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</a:p>
        </p:txBody>
      </p:sp>
      <p:sp>
        <p:nvSpPr>
          <p:cNvPr id="8" name="Oval 7"/>
          <p:cNvSpPr/>
          <p:nvPr/>
        </p:nvSpPr>
        <p:spPr>
          <a:xfrm>
            <a:off x="8005811" y="2986506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8759790" y="2977148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Oval 9"/>
          <p:cNvSpPr/>
          <p:nvPr/>
        </p:nvSpPr>
        <p:spPr>
          <a:xfrm>
            <a:off x="7218947" y="2977148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5170368" y="2986506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Oval 12"/>
          <p:cNvSpPr/>
          <p:nvPr/>
        </p:nvSpPr>
        <p:spPr>
          <a:xfrm>
            <a:off x="3439904" y="2986506"/>
            <a:ext cx="753979" cy="673768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8759789" y="2967790"/>
            <a:ext cx="753979" cy="673768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Oval 13"/>
          <p:cNvSpPr/>
          <p:nvPr/>
        </p:nvSpPr>
        <p:spPr>
          <a:xfrm>
            <a:off x="2644699" y="2986506"/>
            <a:ext cx="753979" cy="673768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Oval 18"/>
          <p:cNvSpPr/>
          <p:nvPr/>
        </p:nvSpPr>
        <p:spPr>
          <a:xfrm>
            <a:off x="8005811" y="2967790"/>
            <a:ext cx="753979" cy="673768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>
            <a:off x="1804334" y="2977148"/>
            <a:ext cx="753979" cy="673768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</a:p>
        </p:txBody>
      </p:sp>
      <p:sp>
        <p:nvSpPr>
          <p:cNvPr id="18" name="Oval 17"/>
          <p:cNvSpPr/>
          <p:nvPr/>
        </p:nvSpPr>
        <p:spPr>
          <a:xfrm>
            <a:off x="5165155" y="2986506"/>
            <a:ext cx="753979" cy="673768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491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10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85185E-6 L 0.172 0.24884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4" y="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L 0.1677 0.24491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1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0.17253 0.24607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0" y="1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96296E-6 L -0.1332 0.24885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67" y="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7.40741E-7 L 0.16575 0.24352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81" y="1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96296E-6 L -0.06315 0.24491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" y="1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3" grpId="1" animBg="1"/>
      <p:bldP spid="17" grpId="0" animBg="1"/>
      <p:bldP spid="17" grpId="1" animBg="1"/>
      <p:bldP spid="14" grpId="0" animBg="1"/>
      <p:bldP spid="14" grpId="1" animBg="1"/>
      <p:bldP spid="19" grpId="0" animBg="1"/>
      <p:bldP spid="19" grpId="1" animBg="1"/>
      <p:bldP spid="15" grpId="0" animBg="1"/>
      <p:bldP spid="15" grpId="1" animBg="1"/>
      <p:bldP spid="18" grpId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463" y="643239"/>
            <a:ext cx="8713430" cy="555703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771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6</a:t>
            </a:r>
            <a:r>
              <a:rPr lang="hr-HR" dirty="0" smtClean="0"/>
              <a:t>) Nova populacija</a:t>
            </a:r>
            <a:endParaRPr lang="hr-HR" dirty="0"/>
          </a:p>
        </p:txBody>
      </p:sp>
      <p:sp>
        <p:nvSpPr>
          <p:cNvPr id="4" name="Oval 3"/>
          <p:cNvSpPr/>
          <p:nvPr/>
        </p:nvSpPr>
        <p:spPr>
          <a:xfrm>
            <a:off x="3719357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2932493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>
            <a:off x="2125974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1339110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</a:p>
        </p:txBody>
      </p:sp>
      <p:sp>
        <p:nvSpPr>
          <p:cNvPr id="9" name="Oval 8"/>
          <p:cNvSpPr/>
          <p:nvPr/>
        </p:nvSpPr>
        <p:spPr>
          <a:xfrm>
            <a:off x="5419823" y="5089656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Oval 9"/>
          <p:cNvSpPr/>
          <p:nvPr/>
        </p:nvSpPr>
        <p:spPr>
          <a:xfrm>
            <a:off x="6206687" y="5089656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4632959" y="5080298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06221" y="3845472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Oval 13"/>
          <p:cNvSpPr/>
          <p:nvPr/>
        </p:nvSpPr>
        <p:spPr>
          <a:xfrm>
            <a:off x="5334394" y="3836114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>
            <a:off x="6121258" y="3845472"/>
            <a:ext cx="753979" cy="67376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</a:t>
            </a:r>
          </a:p>
        </p:txBody>
      </p:sp>
      <p:sp>
        <p:nvSpPr>
          <p:cNvPr id="16" name="Oval 15"/>
          <p:cNvSpPr/>
          <p:nvPr/>
        </p:nvSpPr>
        <p:spPr>
          <a:xfrm>
            <a:off x="6990740" y="5070940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777604" y="5080298"/>
            <a:ext cx="753979" cy="673768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</a:p>
        </p:txBody>
      </p:sp>
      <p:sp>
        <p:nvSpPr>
          <p:cNvPr id="18" name="Oval 17"/>
          <p:cNvSpPr/>
          <p:nvPr/>
        </p:nvSpPr>
        <p:spPr>
          <a:xfrm>
            <a:off x="6733666" y="2885575"/>
            <a:ext cx="753979" cy="67376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19" name="Oval 18"/>
          <p:cNvSpPr/>
          <p:nvPr/>
        </p:nvSpPr>
        <p:spPr>
          <a:xfrm>
            <a:off x="7520530" y="2894933"/>
            <a:ext cx="753979" cy="67376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</a:p>
        </p:txBody>
      </p:sp>
      <p:sp>
        <p:nvSpPr>
          <p:cNvPr id="20" name="Oval 19"/>
          <p:cNvSpPr/>
          <p:nvPr/>
        </p:nvSpPr>
        <p:spPr>
          <a:xfrm>
            <a:off x="8348703" y="2885575"/>
            <a:ext cx="753979" cy="67376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Oval 20"/>
          <p:cNvSpPr/>
          <p:nvPr/>
        </p:nvSpPr>
        <p:spPr>
          <a:xfrm>
            <a:off x="9176876" y="2894933"/>
            <a:ext cx="753979" cy="67376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253599" y="4820822"/>
            <a:ext cx="4682616" cy="129998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3" name="Oval 22"/>
          <p:cNvSpPr/>
          <p:nvPr/>
        </p:nvSpPr>
        <p:spPr>
          <a:xfrm>
            <a:off x="6654103" y="5068072"/>
            <a:ext cx="753979" cy="673768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Oval 23"/>
          <p:cNvSpPr/>
          <p:nvPr/>
        </p:nvSpPr>
        <p:spPr>
          <a:xfrm>
            <a:off x="5840928" y="5051076"/>
            <a:ext cx="753979" cy="673768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Oval 24"/>
          <p:cNvSpPr/>
          <p:nvPr/>
        </p:nvSpPr>
        <p:spPr>
          <a:xfrm>
            <a:off x="4996275" y="5051076"/>
            <a:ext cx="753979" cy="673768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</a:p>
        </p:txBody>
      </p:sp>
      <p:sp>
        <p:nvSpPr>
          <p:cNvPr id="26" name="Oval 25"/>
          <p:cNvSpPr/>
          <p:nvPr/>
        </p:nvSpPr>
        <p:spPr>
          <a:xfrm>
            <a:off x="9167728" y="5063325"/>
            <a:ext cx="753979" cy="673768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Oval 26"/>
          <p:cNvSpPr/>
          <p:nvPr/>
        </p:nvSpPr>
        <p:spPr>
          <a:xfrm>
            <a:off x="8318501" y="5051076"/>
            <a:ext cx="753979" cy="673768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Oval 27"/>
          <p:cNvSpPr/>
          <p:nvPr/>
        </p:nvSpPr>
        <p:spPr>
          <a:xfrm>
            <a:off x="7489553" y="5068072"/>
            <a:ext cx="753979" cy="673768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</a:t>
            </a:r>
            <a:endParaRPr lang="hr-H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763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6" grpId="0" animBg="1"/>
      <p:bldP spid="17" grpId="0" animBg="1"/>
      <p:bldP spid="22" grpId="0" animBg="1"/>
      <p:bldP spid="22" grpId="1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Primjeri drugih primjena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Otkrivanje motiva u sekvencama</a:t>
            </a:r>
          </a:p>
          <a:p>
            <a:r>
              <a:rPr lang="hr-HR" dirty="0" smtClean="0"/>
              <a:t>Poravnavanje višestrukih sekvenci</a:t>
            </a:r>
          </a:p>
          <a:p>
            <a:r>
              <a:rPr lang="hr-HR" dirty="0" smtClean="0"/>
              <a:t>Predviđanje strukture proteina</a:t>
            </a:r>
          </a:p>
          <a:p>
            <a:r>
              <a:rPr lang="hr-HR" dirty="0" smtClean="0"/>
              <a:t>Stvaranje filogenetskog stabla</a:t>
            </a:r>
          </a:p>
          <a:p>
            <a:r>
              <a:rPr lang="hr-HR" dirty="0" smtClean="0"/>
              <a:t>Problem rasporeda lijekova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3531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Zaključak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Genetski algoritmi: nasumični ali moćni</a:t>
            </a:r>
          </a:p>
          <a:p>
            <a:r>
              <a:rPr lang="hr-HR" dirty="0" smtClean="0"/>
              <a:t>Novo područje -&gt; istraživanje i napredak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3546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Literatura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[</a:t>
            </a:r>
            <a:r>
              <a:rPr lang="hr-HR" dirty="0"/>
              <a:t>1] </a:t>
            </a:r>
            <a:r>
              <a:rPr lang="hr-HR" dirty="0" err="1"/>
              <a:t>Manuel</a:t>
            </a:r>
            <a:r>
              <a:rPr lang="hr-HR" dirty="0"/>
              <a:t> Ernst – </a:t>
            </a:r>
            <a:r>
              <a:rPr lang="hr-HR" dirty="0" err="1"/>
              <a:t>Evolutionary</a:t>
            </a:r>
            <a:r>
              <a:rPr lang="hr-HR" dirty="0"/>
              <a:t> </a:t>
            </a:r>
            <a:r>
              <a:rPr lang="hr-HR" dirty="0" err="1"/>
              <a:t>Algorithms</a:t>
            </a:r>
            <a:r>
              <a:rPr lang="hr-HR" dirty="0"/>
              <a:t> </a:t>
            </a:r>
            <a:r>
              <a:rPr lang="hr-HR" dirty="0" smtClean="0"/>
              <a:t>:</a:t>
            </a:r>
            <a:r>
              <a:rPr lang="hr-HR" dirty="0"/>
              <a:t> </a:t>
            </a:r>
            <a:r>
              <a:rPr lang="hr-HR" i="1" dirty="0" smtClean="0"/>
              <a:t>http</a:t>
            </a:r>
            <a:r>
              <a:rPr lang="hr-HR" i="1" dirty="0"/>
              <a:t>://ernestly.com/evolution/</a:t>
            </a:r>
            <a:endParaRPr lang="hr-HR" i="1" dirty="0" smtClean="0"/>
          </a:p>
          <a:p>
            <a:r>
              <a:rPr lang="hr-HR" dirty="0" smtClean="0"/>
              <a:t>[2] </a:t>
            </a:r>
            <a:r>
              <a:rPr lang="hr-HR" dirty="0" err="1"/>
              <a:t>Cannata</a:t>
            </a:r>
            <a:r>
              <a:rPr lang="hr-HR" dirty="0"/>
              <a:t>, N., </a:t>
            </a:r>
            <a:r>
              <a:rPr lang="hr-HR" dirty="0" err="1"/>
              <a:t>Toppo</a:t>
            </a:r>
            <a:r>
              <a:rPr lang="hr-HR" dirty="0"/>
              <a:t>, S., </a:t>
            </a:r>
            <a:r>
              <a:rPr lang="hr-HR" dirty="0" err="1"/>
              <a:t>Romualdi</a:t>
            </a:r>
            <a:r>
              <a:rPr lang="hr-HR" dirty="0"/>
              <a:t>, C., </a:t>
            </a:r>
            <a:r>
              <a:rPr lang="hr-HR" dirty="0" err="1"/>
              <a:t>Valle</a:t>
            </a:r>
            <a:r>
              <a:rPr lang="hr-HR" dirty="0"/>
              <a:t>, G.. </a:t>
            </a:r>
            <a:r>
              <a:rPr lang="hr-HR" dirty="0" err="1"/>
              <a:t>Simplifying</a:t>
            </a:r>
            <a:r>
              <a:rPr lang="hr-HR" dirty="0"/>
              <a:t> </a:t>
            </a:r>
            <a:r>
              <a:rPr lang="hr-HR" dirty="0" err="1"/>
              <a:t>amino</a:t>
            </a:r>
            <a:r>
              <a:rPr lang="hr-HR" dirty="0"/>
              <a:t> </a:t>
            </a:r>
            <a:r>
              <a:rPr lang="hr-HR" dirty="0" err="1"/>
              <a:t>acid</a:t>
            </a:r>
            <a:r>
              <a:rPr lang="hr-HR" dirty="0"/>
              <a:t> </a:t>
            </a:r>
            <a:r>
              <a:rPr lang="hr-HR" dirty="0" err="1"/>
              <a:t>alphabets</a:t>
            </a:r>
            <a:r>
              <a:rPr lang="hr-HR" dirty="0"/>
              <a:t> </a:t>
            </a:r>
            <a:r>
              <a:rPr lang="hr-HR" dirty="0" err="1"/>
              <a:t>by</a:t>
            </a:r>
            <a:r>
              <a:rPr lang="hr-HR" dirty="0"/>
              <a:t> </a:t>
            </a:r>
            <a:r>
              <a:rPr lang="hr-HR" dirty="0" err="1"/>
              <a:t>means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a </a:t>
            </a:r>
            <a:r>
              <a:rPr lang="hr-HR" dirty="0" err="1"/>
              <a:t>branch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bound</a:t>
            </a:r>
            <a:r>
              <a:rPr lang="hr-HR" dirty="0"/>
              <a:t> </a:t>
            </a:r>
            <a:r>
              <a:rPr lang="hr-HR" dirty="0" err="1"/>
              <a:t>algorithm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substitution</a:t>
            </a:r>
            <a:r>
              <a:rPr lang="hr-HR" dirty="0"/>
              <a:t> </a:t>
            </a:r>
            <a:r>
              <a:rPr lang="hr-HR" dirty="0" err="1"/>
              <a:t>matrices</a:t>
            </a:r>
            <a:r>
              <a:rPr lang="hr-HR" dirty="0"/>
              <a:t>. </a:t>
            </a:r>
            <a:r>
              <a:rPr lang="hr-HR" dirty="0" err="1"/>
              <a:t>Bioinformatics</a:t>
            </a:r>
            <a:r>
              <a:rPr lang="hr-HR" dirty="0"/>
              <a:t>, 18(8):1102– 1108, 2002.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3647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1" y="441756"/>
            <a:ext cx="9415468" cy="60047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208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832" y="467431"/>
            <a:ext cx="9290946" cy="592534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8687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747" y="555089"/>
            <a:ext cx="9178651" cy="585373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728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947" y="362094"/>
            <a:ext cx="9531576" cy="607881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277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63" y="463011"/>
            <a:ext cx="9323030" cy="594581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4674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125" y="610908"/>
            <a:ext cx="8983580" cy="572932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229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ACC63D00-1EE0-4159-BF5A-6FF02000B7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722</TotalTime>
  <Words>292</Words>
  <Application>Microsoft Office PowerPoint</Application>
  <PresentationFormat>Widescreen</PresentationFormat>
  <Paragraphs>180</Paragraphs>
  <Slides>33</Slides>
  <Notes>10</Notes>
  <HiddenSlides>1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Calibri</vt:lpstr>
      <vt:lpstr>Corbel</vt:lpstr>
      <vt:lpstr>Courier New</vt:lpstr>
      <vt:lpstr>Basis</vt:lpstr>
      <vt:lpstr>Primjena genetskih algoritama u bioinformatici</vt:lpstr>
      <vt:lpstr>Primjer – „Circleworld”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Populacija</vt:lpstr>
      <vt:lpstr>Selekcija</vt:lpstr>
      <vt:lpstr>Križanje</vt:lpstr>
      <vt:lpstr>Mutacija</vt:lpstr>
      <vt:lpstr>Dobrota</vt:lpstr>
      <vt:lpstr>Pseudokod</vt:lpstr>
      <vt:lpstr>PowerPoint Presentation</vt:lpstr>
      <vt:lpstr>Bioinformatika</vt:lpstr>
      <vt:lpstr>Pojednostavljenje abecede aminokiselina</vt:lpstr>
      <vt:lpstr>Aminokiseline</vt:lpstr>
      <vt:lpstr>PowerPoint Presentation</vt:lpstr>
      <vt:lpstr>Pojednostavljena abeceda aminokiselina</vt:lpstr>
      <vt:lpstr>1) Početna populacija</vt:lpstr>
      <vt:lpstr>2) Odabir roditelja</vt:lpstr>
      <vt:lpstr>3) Dijeljenje na podgrupe</vt:lpstr>
      <vt:lpstr>4) Odabir aminokiseline</vt:lpstr>
      <vt:lpstr>5) Križanje</vt:lpstr>
      <vt:lpstr>6) Nova populacija</vt:lpstr>
      <vt:lpstr>Primjeri drugih primjena</vt:lpstr>
      <vt:lpstr>Zaključak</vt:lpstr>
      <vt:lpstr>Literatura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Primjena genetskih algoritama u bioinformatici</dc:title>
  <dc:creator>Ivona</dc:creator>
  <cp:lastModifiedBy>Ivona</cp:lastModifiedBy>
  <cp:revision>56</cp:revision>
  <dcterms:created xsi:type="dcterms:W3CDTF">2016-05-08T21:35:25Z</dcterms:created>
  <dcterms:modified xsi:type="dcterms:W3CDTF">2016-06-06T19:44:47Z</dcterms:modified>
</cp:coreProperties>
</file>