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256" r:id="rId3"/>
    <p:sldId id="292" r:id="rId4"/>
    <p:sldId id="293" r:id="rId5"/>
    <p:sldId id="312" r:id="rId6"/>
    <p:sldId id="313" r:id="rId7"/>
    <p:sldId id="294" r:id="rId8"/>
    <p:sldId id="330" r:id="rId9"/>
    <p:sldId id="295" r:id="rId10"/>
    <p:sldId id="314" r:id="rId11"/>
    <p:sldId id="315" r:id="rId12"/>
    <p:sldId id="317" r:id="rId13"/>
    <p:sldId id="319" r:id="rId14"/>
    <p:sldId id="320" r:id="rId15"/>
    <p:sldId id="321" r:id="rId16"/>
    <p:sldId id="322" r:id="rId17"/>
    <p:sldId id="323" r:id="rId18"/>
    <p:sldId id="324" r:id="rId19"/>
    <p:sldId id="328" r:id="rId20"/>
    <p:sldId id="329" r:id="rId21"/>
    <p:sldId id="296" r:id="rId22"/>
    <p:sldId id="299" r:id="rId23"/>
    <p:sldId id="297" r:id="rId24"/>
    <p:sldId id="310" r:id="rId25"/>
    <p:sldId id="331" r:id="rId26"/>
    <p:sldId id="332" r:id="rId27"/>
    <p:sldId id="333" r:id="rId28"/>
    <p:sldId id="291" r:id="rId29"/>
  </p:sldIdLst>
  <p:sldSz cx="9144000" cy="6858000" type="screen4x3"/>
  <p:notesSz cx="7099300" cy="10234613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EAEAEA"/>
    <a:srgbClr val="B30000"/>
    <a:srgbClr val="99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1987" autoAdjust="0"/>
  </p:normalViewPr>
  <p:slideViewPr>
    <p:cSldViewPr>
      <p:cViewPr>
        <p:scale>
          <a:sx n="75" d="100"/>
          <a:sy n="75" d="100"/>
        </p:scale>
        <p:origin x="-9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vana\Desktop\materijali\Book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vana\Desktop\materijali\Book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Sheet1!$H$1</c:f>
              <c:strCache>
                <c:ptCount val="1"/>
                <c:pt idx="0">
                  <c:v>Von Neumann</c:v>
                </c:pt>
              </c:strCache>
            </c:strRef>
          </c:tx>
          <c:cat>
            <c:numRef>
              <c:f>Sheet1!$G$2:$G$16</c:f>
              <c:numCache>
                <c:formatCode>General</c:formatCode>
                <c:ptCount val="15"/>
                <c:pt idx="0">
                  <c:v>243</c:v>
                </c:pt>
                <c:pt idx="1">
                  <c:v>242</c:v>
                </c:pt>
                <c:pt idx="2">
                  <c:v>241</c:v>
                </c:pt>
                <c:pt idx="3">
                  <c:v>240</c:v>
                </c:pt>
                <c:pt idx="4">
                  <c:v>239</c:v>
                </c:pt>
                <c:pt idx="5">
                  <c:v>238</c:v>
                </c:pt>
                <c:pt idx="6">
                  <c:v>237</c:v>
                </c:pt>
                <c:pt idx="7">
                  <c:v>236</c:v>
                </c:pt>
                <c:pt idx="8">
                  <c:v>235</c:v>
                </c:pt>
                <c:pt idx="9">
                  <c:v>234</c:v>
                </c:pt>
                <c:pt idx="10">
                  <c:v>233</c:v>
                </c:pt>
                <c:pt idx="11">
                  <c:v>232</c:v>
                </c:pt>
                <c:pt idx="12">
                  <c:v>231</c:v>
                </c:pt>
                <c:pt idx="13">
                  <c:v>230</c:v>
                </c:pt>
                <c:pt idx="14">
                  <c:v>27</c:v>
                </c:pt>
              </c:numCache>
            </c:numRef>
          </c:cat>
          <c:val>
            <c:numRef>
              <c:f>Sheet1!$H$2:$H$16</c:f>
              <c:numCache>
                <c:formatCode>General</c:formatCode>
                <c:ptCount val="15"/>
                <c:pt idx="0">
                  <c:v>22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4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Ring</c:v>
                </c:pt>
              </c:strCache>
            </c:strRef>
          </c:tx>
          <c:cat>
            <c:numRef>
              <c:f>Sheet1!$G$2:$G$16</c:f>
              <c:numCache>
                <c:formatCode>General</c:formatCode>
                <c:ptCount val="15"/>
                <c:pt idx="0">
                  <c:v>243</c:v>
                </c:pt>
                <c:pt idx="1">
                  <c:v>242</c:v>
                </c:pt>
                <c:pt idx="2">
                  <c:v>241</c:v>
                </c:pt>
                <c:pt idx="3">
                  <c:v>240</c:v>
                </c:pt>
                <c:pt idx="4">
                  <c:v>239</c:v>
                </c:pt>
                <c:pt idx="5">
                  <c:v>238</c:v>
                </c:pt>
                <c:pt idx="6">
                  <c:v>237</c:v>
                </c:pt>
                <c:pt idx="7">
                  <c:v>236</c:v>
                </c:pt>
                <c:pt idx="8">
                  <c:v>235</c:v>
                </c:pt>
                <c:pt idx="9">
                  <c:v>234</c:v>
                </c:pt>
                <c:pt idx="10">
                  <c:v>233</c:v>
                </c:pt>
                <c:pt idx="11">
                  <c:v>232</c:v>
                </c:pt>
                <c:pt idx="12">
                  <c:v>231</c:v>
                </c:pt>
                <c:pt idx="13">
                  <c:v>230</c:v>
                </c:pt>
                <c:pt idx="14">
                  <c:v>27</c:v>
                </c:pt>
              </c:numCache>
            </c:numRef>
          </c:cat>
          <c:val>
            <c:numRef>
              <c:f>Sheet1!$I$2:$I$16</c:f>
              <c:numCache>
                <c:formatCode>General</c:formatCode>
                <c:ptCount val="15"/>
                <c:pt idx="0">
                  <c:v>14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4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Sheet1!$J$1</c:f>
              <c:strCache>
                <c:ptCount val="1"/>
                <c:pt idx="0">
                  <c:v>Global</c:v>
                </c:pt>
              </c:strCache>
            </c:strRef>
          </c:tx>
          <c:cat>
            <c:numRef>
              <c:f>Sheet1!$G$2:$G$16</c:f>
              <c:numCache>
                <c:formatCode>General</c:formatCode>
                <c:ptCount val="15"/>
                <c:pt idx="0">
                  <c:v>243</c:v>
                </c:pt>
                <c:pt idx="1">
                  <c:v>242</c:v>
                </c:pt>
                <c:pt idx="2">
                  <c:v>241</c:v>
                </c:pt>
                <c:pt idx="3">
                  <c:v>240</c:v>
                </c:pt>
                <c:pt idx="4">
                  <c:v>239</c:v>
                </c:pt>
                <c:pt idx="5">
                  <c:v>238</c:v>
                </c:pt>
                <c:pt idx="6">
                  <c:v>237</c:v>
                </c:pt>
                <c:pt idx="7">
                  <c:v>236</c:v>
                </c:pt>
                <c:pt idx="8">
                  <c:v>235</c:v>
                </c:pt>
                <c:pt idx="9">
                  <c:v>234</c:v>
                </c:pt>
                <c:pt idx="10">
                  <c:v>233</c:v>
                </c:pt>
                <c:pt idx="11">
                  <c:v>232</c:v>
                </c:pt>
                <c:pt idx="12">
                  <c:v>231</c:v>
                </c:pt>
                <c:pt idx="13">
                  <c:v>230</c:v>
                </c:pt>
                <c:pt idx="14">
                  <c:v>27</c:v>
                </c:pt>
              </c:numCache>
            </c:numRef>
          </c:cat>
          <c:val>
            <c:numRef>
              <c:f>Sheet1!$J$2:$J$16</c:f>
              <c:numCache>
                <c:formatCode>General</c:formatCode>
                <c:ptCount val="15"/>
                <c:pt idx="0">
                  <c:v>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hape val="box"/>
        <c:axId val="125713024"/>
        <c:axId val="125735680"/>
        <c:axId val="0"/>
      </c:bar3DChart>
      <c:catAx>
        <c:axId val="1257130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hr-HR" sz="1400"/>
                  <a:t>Vrijednost funkcije dobrote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sr-Latn-CS"/>
          </a:p>
        </c:txPr>
        <c:crossAx val="125735680"/>
        <c:crosses val="autoZero"/>
        <c:auto val="1"/>
        <c:lblAlgn val="ctr"/>
        <c:lblOffset val="100"/>
      </c:catAx>
      <c:valAx>
        <c:axId val="125735680"/>
        <c:scaling>
          <c:orientation val="minMax"/>
        </c:scaling>
        <c:axPos val="l"/>
        <c:majorGridlines/>
        <c:title>
          <c:tx>
            <c:rich>
              <a:bodyPr rot="0" vert="wordArtVert"/>
              <a:lstStyle/>
              <a:p>
                <a:pPr>
                  <a:defRPr sz="1400"/>
                </a:pPr>
                <a:r>
                  <a:rPr lang="hr-HR" sz="1400"/>
                  <a:t>Broj mjerenja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sr-Latn-CS"/>
          </a:p>
        </c:txPr>
        <c:crossAx val="12571302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sr-Latn-C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Sheet1!$T$1</c:f>
              <c:strCache>
                <c:ptCount val="1"/>
                <c:pt idx="0">
                  <c:v>Von Neumann</c:v>
                </c:pt>
              </c:strCache>
            </c:strRef>
          </c:tx>
          <c:cat>
            <c:numRef>
              <c:f>Sheet1!$S$2:$S$16</c:f>
              <c:numCache>
                <c:formatCode>General</c:formatCode>
                <c:ptCount val="15"/>
                <c:pt idx="0">
                  <c:v>243</c:v>
                </c:pt>
                <c:pt idx="1">
                  <c:v>242</c:v>
                </c:pt>
                <c:pt idx="2">
                  <c:v>241</c:v>
                </c:pt>
                <c:pt idx="3">
                  <c:v>240</c:v>
                </c:pt>
                <c:pt idx="4">
                  <c:v>239</c:v>
                </c:pt>
                <c:pt idx="5">
                  <c:v>238</c:v>
                </c:pt>
                <c:pt idx="6">
                  <c:v>237</c:v>
                </c:pt>
                <c:pt idx="7">
                  <c:v>236</c:v>
                </c:pt>
                <c:pt idx="8">
                  <c:v>235</c:v>
                </c:pt>
                <c:pt idx="9">
                  <c:v>234</c:v>
                </c:pt>
                <c:pt idx="10">
                  <c:v>233</c:v>
                </c:pt>
                <c:pt idx="11">
                  <c:v>232</c:v>
                </c:pt>
                <c:pt idx="12">
                  <c:v>231</c:v>
                </c:pt>
                <c:pt idx="13">
                  <c:v>230</c:v>
                </c:pt>
                <c:pt idx="14">
                  <c:v>27</c:v>
                </c:pt>
              </c:numCache>
            </c:numRef>
          </c:cat>
          <c:val>
            <c:numRef>
              <c:f>Sheet1!$T$2:$T$16</c:f>
              <c:numCache>
                <c:formatCode>General</c:formatCode>
                <c:ptCount val="15"/>
                <c:pt idx="0">
                  <c:v>19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8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Sheet1!$U$1</c:f>
              <c:strCache>
                <c:ptCount val="1"/>
                <c:pt idx="0">
                  <c:v>Ring</c:v>
                </c:pt>
              </c:strCache>
            </c:strRef>
          </c:tx>
          <c:cat>
            <c:numRef>
              <c:f>Sheet1!$S$2:$S$16</c:f>
              <c:numCache>
                <c:formatCode>General</c:formatCode>
                <c:ptCount val="15"/>
                <c:pt idx="0">
                  <c:v>243</c:v>
                </c:pt>
                <c:pt idx="1">
                  <c:v>242</c:v>
                </c:pt>
                <c:pt idx="2">
                  <c:v>241</c:v>
                </c:pt>
                <c:pt idx="3">
                  <c:v>240</c:v>
                </c:pt>
                <c:pt idx="4">
                  <c:v>239</c:v>
                </c:pt>
                <c:pt idx="5">
                  <c:v>238</c:v>
                </c:pt>
                <c:pt idx="6">
                  <c:v>237</c:v>
                </c:pt>
                <c:pt idx="7">
                  <c:v>236</c:v>
                </c:pt>
                <c:pt idx="8">
                  <c:v>235</c:v>
                </c:pt>
                <c:pt idx="9">
                  <c:v>234</c:v>
                </c:pt>
                <c:pt idx="10">
                  <c:v>233</c:v>
                </c:pt>
                <c:pt idx="11">
                  <c:v>232</c:v>
                </c:pt>
                <c:pt idx="12">
                  <c:v>231</c:v>
                </c:pt>
                <c:pt idx="13">
                  <c:v>230</c:v>
                </c:pt>
                <c:pt idx="14">
                  <c:v>27</c:v>
                </c:pt>
              </c:numCache>
            </c:numRef>
          </c:cat>
          <c:val>
            <c:numRef>
              <c:f>Sheet1!$U$2:$U$16</c:f>
              <c:numCache>
                <c:formatCode>General</c:formatCode>
                <c:ptCount val="15"/>
                <c:pt idx="0">
                  <c:v>18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Sheet1!$V$1</c:f>
              <c:strCache>
                <c:ptCount val="1"/>
                <c:pt idx="0">
                  <c:v>Global</c:v>
                </c:pt>
              </c:strCache>
            </c:strRef>
          </c:tx>
          <c:cat>
            <c:numRef>
              <c:f>Sheet1!$S$2:$S$16</c:f>
              <c:numCache>
                <c:formatCode>General</c:formatCode>
                <c:ptCount val="15"/>
                <c:pt idx="0">
                  <c:v>243</c:v>
                </c:pt>
                <c:pt idx="1">
                  <c:v>242</c:v>
                </c:pt>
                <c:pt idx="2">
                  <c:v>241</c:v>
                </c:pt>
                <c:pt idx="3">
                  <c:v>240</c:v>
                </c:pt>
                <c:pt idx="4">
                  <c:v>239</c:v>
                </c:pt>
                <c:pt idx="5">
                  <c:v>238</c:v>
                </c:pt>
                <c:pt idx="6">
                  <c:v>237</c:v>
                </c:pt>
                <c:pt idx="7">
                  <c:v>236</c:v>
                </c:pt>
                <c:pt idx="8">
                  <c:v>235</c:v>
                </c:pt>
                <c:pt idx="9">
                  <c:v>234</c:v>
                </c:pt>
                <c:pt idx="10">
                  <c:v>233</c:v>
                </c:pt>
                <c:pt idx="11">
                  <c:v>232</c:v>
                </c:pt>
                <c:pt idx="12">
                  <c:v>231</c:v>
                </c:pt>
                <c:pt idx="13">
                  <c:v>230</c:v>
                </c:pt>
                <c:pt idx="14">
                  <c:v>27</c:v>
                </c:pt>
              </c:numCache>
            </c:numRef>
          </c:cat>
          <c:val>
            <c:numRef>
              <c:f>Sheet1!$V$2:$V$16</c:f>
              <c:numCache>
                <c:formatCode>General</c:formatCode>
                <c:ptCount val="15"/>
                <c:pt idx="0">
                  <c:v>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7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9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5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</c:ser>
        <c:shape val="box"/>
        <c:axId val="126028416"/>
        <c:axId val="126034688"/>
        <c:axId val="0"/>
      </c:bar3DChart>
      <c:catAx>
        <c:axId val="1260284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hr-HR" sz="1400"/>
                  <a:t>Vrijednost funkcije dobrote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sr-Latn-CS"/>
          </a:p>
        </c:txPr>
        <c:crossAx val="126034688"/>
        <c:crosses val="autoZero"/>
        <c:auto val="1"/>
        <c:lblAlgn val="ctr"/>
        <c:lblOffset val="100"/>
      </c:catAx>
      <c:valAx>
        <c:axId val="126034688"/>
        <c:scaling>
          <c:orientation val="minMax"/>
        </c:scaling>
        <c:axPos val="l"/>
        <c:majorGridlines/>
        <c:title>
          <c:tx>
            <c:rich>
              <a:bodyPr rot="0" vert="wordArtVert"/>
              <a:lstStyle/>
              <a:p>
                <a:pPr>
                  <a:defRPr sz="1400"/>
                </a:pPr>
                <a:r>
                  <a:rPr lang="hr-HR" sz="1400"/>
                  <a:t>Broj mjerenja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sr-Latn-CS"/>
          </a:p>
        </c:txPr>
        <c:crossAx val="12602841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sr-Latn-CS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E3980A5-B5BB-4A52-8444-1F97D5D3EFEF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758E250-1856-49FC-84FC-680E44F99788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0C9DCB8-DB3F-43F1-8E54-E26EC3C4B2D9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6459874-7A28-4A90-865C-88DF14FE806A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</a:t>
            </a:fld>
            <a:endParaRPr lang="hr-H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10</a:t>
            </a:fld>
            <a:endParaRPr lang="hr-H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11</a:t>
            </a:fld>
            <a:endParaRPr lang="hr-H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12</a:t>
            </a:fld>
            <a:endParaRPr lang="hr-H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13</a:t>
            </a:fld>
            <a:endParaRPr lang="hr-H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14</a:t>
            </a:fld>
            <a:endParaRPr lang="hr-H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15</a:t>
            </a:fld>
            <a:endParaRPr lang="hr-H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16</a:t>
            </a:fld>
            <a:endParaRPr lang="hr-H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17</a:t>
            </a:fld>
            <a:endParaRPr lang="hr-H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18</a:t>
            </a:fld>
            <a:endParaRPr lang="hr-H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19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</a:t>
            </a:fld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20</a:t>
            </a:fld>
            <a:endParaRPr lang="hr-H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21</a:t>
            </a:fld>
            <a:endParaRPr lang="hr-H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22</a:t>
            </a:fld>
            <a:endParaRPr lang="hr-H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23</a:t>
            </a:fld>
            <a:endParaRPr lang="hr-H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24</a:t>
            </a:fld>
            <a:endParaRPr lang="hr-H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25</a:t>
            </a:fld>
            <a:endParaRPr lang="hr-H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26</a:t>
            </a:fld>
            <a:endParaRPr lang="hr-H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27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3</a:t>
            </a:fld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4</a:t>
            </a:fld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5</a:t>
            </a:fld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6</a:t>
            </a:fld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7</a:t>
            </a:fld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8</a:t>
            </a:fld>
            <a:endParaRPr lang="hr-H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59874-7A28-4A90-865C-88DF14FE806A}" type="slidenum">
              <a:rPr lang="hr-HR" smtClean="0"/>
              <a:pPr/>
              <a:t>9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0">
              <a:srgbClr val="FF0000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4" name="Picture 6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214554"/>
            <a:ext cx="323508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7224" y="357166"/>
            <a:ext cx="7772400" cy="1470025"/>
          </a:xfrm>
        </p:spPr>
        <p:txBody>
          <a:bodyPr/>
          <a:lstStyle/>
          <a:p>
            <a:r>
              <a:rPr lang="en-US" dirty="0" smtClean="0"/>
              <a:t>Click to 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3571876"/>
            <a:ext cx="2914648" cy="971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hr-HR" dirty="0"/>
          </a:p>
        </p:txBody>
      </p:sp>
      <p:pic>
        <p:nvPicPr>
          <p:cNvPr id="7" name="Picture 6" descr="Slika7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00628" y="3500438"/>
            <a:ext cx="2031604" cy="2039930"/>
          </a:xfrm>
          <a:prstGeom prst="rect">
            <a:avLst/>
          </a:prstGeom>
        </p:spPr>
      </p:pic>
      <p:pic>
        <p:nvPicPr>
          <p:cNvPr id="99330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571744"/>
            <a:ext cx="218121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332" name="Picture 4" descr="C:\Users\Ivana\Desktop\Za_prezentaciju\logo.jp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5500702"/>
            <a:ext cx="5500726" cy="733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0">
              <a:srgbClr val="FF0000">
                <a:alpha val="51000"/>
              </a:srgbClr>
            </a:gs>
            <a:gs pos="100000">
              <a:srgbClr val="FFFFFF">
                <a:alpha val="34902"/>
              </a:srgbClr>
            </a:gs>
            <a:gs pos="100000">
              <a:srgbClr val="96AB94"/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572428" cy="368280"/>
          </a:xfrm>
        </p:spPr>
        <p:txBody>
          <a:bodyPr>
            <a:noAutofit/>
          </a:bodyPr>
          <a:lstStyle>
            <a:lvl1pPr>
              <a:defRPr sz="3200" b="1" spc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defRPr>
            </a:lvl1pPr>
          </a:lstStyle>
          <a:p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latin typeface="+mn-lt"/>
                <a:cs typeface="Arial" pitchFamily="34" charset="0"/>
              </a:defRPr>
            </a:lvl1pPr>
            <a:lvl2pPr>
              <a:buFontTx/>
              <a:buBlip>
                <a:blip r:embed="rId3"/>
              </a:buBlip>
              <a:defRPr sz="2400">
                <a:latin typeface="+mn-lt"/>
                <a:cs typeface="Arial" pitchFamily="34" charset="0"/>
              </a:defRPr>
            </a:lvl2pPr>
            <a:lvl3pPr>
              <a:defRPr>
                <a:latin typeface="+mn-lt"/>
                <a:cs typeface="Arial" pitchFamily="34" charset="0"/>
              </a:defRPr>
            </a:lvl3pPr>
            <a:lvl4pPr>
              <a:defRPr>
                <a:latin typeface="+mn-lt"/>
                <a:cs typeface="Arial" pitchFamily="34" charset="0"/>
              </a:defRPr>
            </a:lvl4pPr>
            <a:lvl5pPr>
              <a:defRPr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51000"/>
              </a:srgbClr>
            </a:gs>
            <a:gs pos="100000">
              <a:srgbClr val="FFFFFF">
                <a:alpha val="34902"/>
              </a:srgbClr>
            </a:gs>
            <a:gs pos="100000">
              <a:srgbClr val="96AB94"/>
            </a:gs>
          </a:gsLst>
          <a:lin ang="12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6715172" cy="368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17" name="TextBox 16"/>
          <p:cNvSpPr txBox="1"/>
          <p:nvPr/>
        </p:nvSpPr>
        <p:spPr>
          <a:xfrm>
            <a:off x="428596" y="214290"/>
            <a:ext cx="8072494" cy="584775"/>
          </a:xfrm>
          <a:prstGeom prst="rect">
            <a:avLst/>
          </a:prstGeom>
          <a:solidFill>
            <a:srgbClr val="B3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endParaRPr lang="hr-HR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2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E9EAE-204F-4F51-875A-F51FE08F242E}" type="datetimeFigureOut">
              <a:rPr lang="sr-Latn-CS" smtClean="0"/>
              <a:pPr/>
              <a:t>27.5.2010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C77F5-9694-4988-B13F-83E40F9B633E}" type="slidenum">
              <a:rPr lang="hr-HR" smtClean="0"/>
              <a:pPr/>
              <a:t>‹#›</a:t>
            </a:fld>
            <a:endParaRPr lang="hr-HR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0034" y="1714488"/>
            <a:ext cx="357190" cy="238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28662" y="2357430"/>
            <a:ext cx="321471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hr-HR" sz="4000" b="1" dirty="0" smtClean="0">
                <a:solidFill>
                  <a:srgbClr val="C00000"/>
                </a:solidFill>
              </a:rPr>
              <a:t>Geometrijski algoritam roja čestica primijenjen na rješavanje igre sudoku</a:t>
            </a:r>
            <a:endParaRPr lang="hr-HR" sz="4000" b="1" dirty="0">
              <a:solidFill>
                <a:srgbClr val="C000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71472" y="2714620"/>
            <a:ext cx="2914648" cy="971560"/>
          </a:xfrm>
        </p:spPr>
        <p:txBody>
          <a:bodyPr/>
          <a:lstStyle/>
          <a:p>
            <a:r>
              <a:rPr lang="hr-HR" dirty="0" smtClean="0">
                <a:solidFill>
                  <a:srgbClr val="C00000"/>
                </a:solidFill>
              </a:rPr>
              <a:t>Ivana Stokić</a:t>
            </a:r>
            <a:endParaRPr lang="hr-HR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Rekombinacija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Sudjeluju tri čestice</a:t>
            </a:r>
          </a:p>
          <a:p>
            <a:r>
              <a:rPr lang="hr-HR" dirty="0" smtClean="0"/>
              <a:t>Koristi se maska koja je jednake duljine kao i roditelji</a:t>
            </a:r>
          </a:p>
          <a:p>
            <a:r>
              <a:rPr lang="hr-HR" dirty="0" smtClean="0"/>
              <a:t>Odabire se slučajno</a:t>
            </a:r>
          </a:p>
          <a:p>
            <a:r>
              <a:rPr lang="hr-HR" dirty="0" smtClean="0"/>
              <a:t>Broj jedinica, dvojki i trojki u maski proporcionalan je parametrima		pomnoženima s 9</a:t>
            </a:r>
          </a:p>
          <a:p>
            <a:r>
              <a:rPr lang="hr-HR" dirty="0" smtClean="0"/>
              <a:t>Čestice koje sudjeluju:</a:t>
            </a:r>
          </a:p>
          <a:p>
            <a:pPr lvl="1"/>
            <a:r>
              <a:rPr lang="hr-HR" dirty="0" smtClean="0"/>
              <a:t>trenutna čestica</a:t>
            </a:r>
          </a:p>
          <a:p>
            <a:pPr lvl="1"/>
            <a:r>
              <a:rPr lang="hr-HR" dirty="0" smtClean="0"/>
              <a:t>najbolja čestica koju je trenutna do sad pronašla</a:t>
            </a:r>
          </a:p>
          <a:p>
            <a:pPr lvl="1"/>
            <a:r>
              <a:rPr lang="hr-HR" dirty="0" smtClean="0"/>
              <a:t>najbolja čestica cijelog roja ili lokalno najbolja</a:t>
            </a:r>
          </a:p>
          <a:p>
            <a:pPr lvl="1"/>
            <a:endParaRPr lang="hr-HR" dirty="0" smtClean="0"/>
          </a:p>
          <a:p>
            <a:endParaRPr lang="hr-HR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971800" y="3643313"/>
          <a:ext cx="977900" cy="393700"/>
        </p:xfrm>
        <a:graphic>
          <a:graphicData uri="http://schemas.openxmlformats.org/presentationml/2006/ole">
            <p:oleObj spid="_x0000_s176135" name="Equation" r:id="rId4" imgW="9777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2 2 3 1 3 2</a:t>
            </a:r>
          </a:p>
          <a:p>
            <a:r>
              <a:rPr lang="hr-HR" dirty="0" smtClean="0"/>
              <a:t>Čestica1:  1 2 3 4 5 6 7</a:t>
            </a:r>
          </a:p>
          <a:p>
            <a:r>
              <a:rPr lang="hr-HR" dirty="0" smtClean="0"/>
              <a:t>Čestica2:  3 5 1 4 2 7 6</a:t>
            </a:r>
          </a:p>
          <a:p>
            <a:r>
              <a:rPr lang="hr-HR" dirty="0" smtClean="0"/>
              <a:t>Čestica3:	3 2 1 4 5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</a:t>
            </a:r>
            <a:r>
              <a:rPr lang="hr-HR" sz="4000" b="1" dirty="0" smtClean="0"/>
              <a:t>1</a:t>
            </a:r>
            <a:r>
              <a:rPr lang="hr-HR" dirty="0" smtClean="0"/>
              <a:t> 2 2 3 1 3 2</a:t>
            </a:r>
          </a:p>
          <a:p>
            <a:r>
              <a:rPr lang="hr-HR" dirty="0" smtClean="0"/>
              <a:t>Čestica1:  1 2 3 4 5 6 7</a:t>
            </a:r>
          </a:p>
          <a:p>
            <a:r>
              <a:rPr lang="hr-HR" dirty="0" smtClean="0"/>
              <a:t>Čestica2:  3 5 1 4 2 7 6</a:t>
            </a:r>
          </a:p>
          <a:p>
            <a:r>
              <a:rPr lang="hr-HR" dirty="0" smtClean="0"/>
              <a:t>Čestica3:	3 2 1 4 5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2 2 3 1 3 2</a:t>
            </a:r>
          </a:p>
          <a:p>
            <a:r>
              <a:rPr lang="hr-HR" dirty="0" smtClean="0"/>
              <a:t>Čestica1:  1 2 3 4 5 6 7</a:t>
            </a:r>
          </a:p>
          <a:p>
            <a:r>
              <a:rPr lang="hr-HR" dirty="0" smtClean="0"/>
              <a:t>Čestica2:  </a:t>
            </a:r>
            <a:r>
              <a:rPr lang="hr-HR" sz="4000" dirty="0" smtClean="0"/>
              <a:t>3</a:t>
            </a:r>
            <a:r>
              <a:rPr lang="hr-HR" dirty="0" smtClean="0"/>
              <a:t> 5 </a:t>
            </a:r>
            <a:r>
              <a:rPr lang="hr-HR" sz="4000" dirty="0" smtClean="0"/>
              <a:t>1</a:t>
            </a:r>
            <a:r>
              <a:rPr lang="hr-HR" dirty="0" smtClean="0"/>
              <a:t> 4 2 7 6</a:t>
            </a:r>
          </a:p>
          <a:p>
            <a:r>
              <a:rPr lang="hr-HR" dirty="0" smtClean="0"/>
              <a:t>Čestica3:	</a:t>
            </a:r>
            <a:r>
              <a:rPr lang="hr-HR" sz="4000" dirty="0" smtClean="0"/>
              <a:t>3</a:t>
            </a:r>
            <a:r>
              <a:rPr lang="hr-HR" dirty="0" smtClean="0"/>
              <a:t> 2 </a:t>
            </a:r>
            <a:r>
              <a:rPr lang="hr-HR" sz="4000" dirty="0" smtClean="0"/>
              <a:t>1</a:t>
            </a:r>
            <a:r>
              <a:rPr lang="hr-HR" dirty="0" smtClean="0"/>
              <a:t> 4 5 7 6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2 2 3 1 3 2</a:t>
            </a:r>
          </a:p>
          <a:p>
            <a:r>
              <a:rPr lang="hr-HR" dirty="0" smtClean="0"/>
              <a:t>Čestica1:  1 2 3 4 5 6 7</a:t>
            </a:r>
          </a:p>
          <a:p>
            <a:r>
              <a:rPr lang="hr-HR" dirty="0" smtClean="0"/>
              <a:t>Čestica2:  </a:t>
            </a:r>
            <a:r>
              <a:rPr lang="hr-HR" b="1" dirty="0" smtClean="0"/>
              <a:t>1</a:t>
            </a:r>
            <a:r>
              <a:rPr lang="hr-HR" dirty="0" smtClean="0"/>
              <a:t> 5 </a:t>
            </a:r>
            <a:r>
              <a:rPr lang="hr-HR" b="1" dirty="0" smtClean="0"/>
              <a:t>3</a:t>
            </a:r>
            <a:r>
              <a:rPr lang="hr-HR" dirty="0" smtClean="0"/>
              <a:t> 4 2 7 6</a:t>
            </a:r>
          </a:p>
          <a:p>
            <a:r>
              <a:rPr lang="hr-HR" dirty="0" smtClean="0"/>
              <a:t>Čestica3:	</a:t>
            </a:r>
            <a:r>
              <a:rPr lang="hr-HR" b="1" dirty="0" smtClean="0"/>
              <a:t>1</a:t>
            </a:r>
            <a:r>
              <a:rPr lang="hr-HR" dirty="0" smtClean="0"/>
              <a:t> 2 </a:t>
            </a:r>
            <a:r>
              <a:rPr lang="hr-HR" b="1" dirty="0" smtClean="0"/>
              <a:t>3</a:t>
            </a:r>
            <a:r>
              <a:rPr lang="hr-HR" dirty="0" smtClean="0"/>
              <a:t> 4 5 7 6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</a:t>
            </a:r>
            <a:r>
              <a:rPr lang="hr-HR" sz="4000" b="1" dirty="0" smtClean="0"/>
              <a:t>2</a:t>
            </a:r>
            <a:r>
              <a:rPr lang="hr-HR" dirty="0" smtClean="0"/>
              <a:t> 2 3 1 3 2</a:t>
            </a:r>
          </a:p>
          <a:p>
            <a:r>
              <a:rPr lang="hr-HR" dirty="0" smtClean="0"/>
              <a:t>Čestica1:  1 2 3 4 5 6 7</a:t>
            </a:r>
          </a:p>
          <a:p>
            <a:r>
              <a:rPr lang="hr-HR" dirty="0" smtClean="0"/>
              <a:t>Čestica2:  1 5 3 4 2 7 6</a:t>
            </a:r>
          </a:p>
          <a:p>
            <a:r>
              <a:rPr lang="hr-HR" dirty="0" smtClean="0"/>
              <a:t>Čestica3:	1 2 3 4 5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2 2 3 1 3 2</a:t>
            </a:r>
          </a:p>
          <a:p>
            <a:r>
              <a:rPr lang="hr-HR" dirty="0" smtClean="0"/>
              <a:t>Čestica1:  1 </a:t>
            </a:r>
            <a:r>
              <a:rPr lang="hr-HR" sz="4000" dirty="0" smtClean="0"/>
              <a:t>2</a:t>
            </a:r>
            <a:r>
              <a:rPr lang="hr-HR" dirty="0" smtClean="0"/>
              <a:t> 3 4 </a:t>
            </a:r>
            <a:r>
              <a:rPr lang="hr-HR" sz="4000" dirty="0" smtClean="0"/>
              <a:t>5</a:t>
            </a:r>
            <a:r>
              <a:rPr lang="hr-HR" dirty="0" smtClean="0"/>
              <a:t> 6 7</a:t>
            </a:r>
          </a:p>
          <a:p>
            <a:r>
              <a:rPr lang="hr-HR" dirty="0" smtClean="0"/>
              <a:t>Čestica2:  1 5 3 4 2 7 6</a:t>
            </a:r>
          </a:p>
          <a:p>
            <a:r>
              <a:rPr lang="hr-HR" dirty="0" smtClean="0"/>
              <a:t>Čestica3:	1 </a:t>
            </a:r>
            <a:r>
              <a:rPr lang="hr-HR" sz="4000" dirty="0" smtClean="0"/>
              <a:t>2</a:t>
            </a:r>
            <a:r>
              <a:rPr lang="hr-HR" dirty="0" smtClean="0"/>
              <a:t> 3 4 </a:t>
            </a:r>
            <a:r>
              <a:rPr lang="hr-HR" sz="4000" dirty="0" smtClean="0"/>
              <a:t>5</a:t>
            </a:r>
            <a:r>
              <a:rPr lang="hr-HR" dirty="0" smtClean="0"/>
              <a:t>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2 2 3 1 3 2</a:t>
            </a:r>
          </a:p>
          <a:p>
            <a:r>
              <a:rPr lang="hr-HR" dirty="0" smtClean="0"/>
              <a:t>Čestica1:  1 </a:t>
            </a:r>
            <a:r>
              <a:rPr lang="hr-HR" b="1" dirty="0" smtClean="0"/>
              <a:t>5</a:t>
            </a:r>
            <a:r>
              <a:rPr lang="hr-HR" dirty="0" smtClean="0"/>
              <a:t> 3 4 </a:t>
            </a:r>
            <a:r>
              <a:rPr lang="hr-HR" b="1" dirty="0" smtClean="0"/>
              <a:t>2</a:t>
            </a:r>
            <a:r>
              <a:rPr lang="hr-HR" dirty="0" smtClean="0"/>
              <a:t> 6 7</a:t>
            </a:r>
          </a:p>
          <a:p>
            <a:r>
              <a:rPr lang="hr-HR" dirty="0" smtClean="0"/>
              <a:t>Čestica2:  1 5 3 4 2 7 6</a:t>
            </a:r>
          </a:p>
          <a:p>
            <a:r>
              <a:rPr lang="hr-HR" dirty="0" smtClean="0"/>
              <a:t>Čestica3:	1 </a:t>
            </a:r>
            <a:r>
              <a:rPr lang="hr-HR" b="1" dirty="0" smtClean="0"/>
              <a:t>5</a:t>
            </a:r>
            <a:r>
              <a:rPr lang="hr-HR" dirty="0" smtClean="0"/>
              <a:t> 3 4 </a:t>
            </a:r>
            <a:r>
              <a:rPr lang="hr-HR" b="1" dirty="0" smtClean="0"/>
              <a:t>2</a:t>
            </a:r>
            <a:r>
              <a:rPr lang="hr-HR" dirty="0" smtClean="0"/>
              <a:t> 7 6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rekombinacije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Maska:	1 2 2 3 1 3 2</a:t>
            </a:r>
          </a:p>
          <a:p>
            <a:r>
              <a:rPr lang="hr-HR" dirty="0" smtClean="0"/>
              <a:t>Čestica1:  1 5 3 4 2 7 6</a:t>
            </a:r>
          </a:p>
          <a:p>
            <a:r>
              <a:rPr lang="hr-HR" dirty="0" smtClean="0"/>
              <a:t>Čestica2:  1 5 3 4 2 7 6</a:t>
            </a:r>
          </a:p>
          <a:p>
            <a:r>
              <a:rPr lang="hr-HR" dirty="0" smtClean="0"/>
              <a:t>Čestica3:	1 5 3 4 2 7 6</a:t>
            </a:r>
          </a:p>
          <a:p>
            <a:endParaRPr lang="hr-HR" dirty="0" smtClean="0"/>
          </a:p>
          <a:p>
            <a:r>
              <a:rPr lang="hr-HR" dirty="0" smtClean="0"/>
              <a:t>Dijete je čestica kojoj roditelji konvergiraju, u ovom primjeru: 	1 5 3 4 2 7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Mutacija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Zamjena slučajno izabranih elemenata u retku</a:t>
            </a:r>
          </a:p>
          <a:p>
            <a:r>
              <a:rPr lang="hr-HR" dirty="0" smtClean="0"/>
              <a:t>Važna napomena: elementi koji su unaprijed zadani nikada se ne mijenjaju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Sudoku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Popularna logička igra</a:t>
            </a:r>
          </a:p>
          <a:p>
            <a:r>
              <a:rPr lang="hr-HR" dirty="0" smtClean="0"/>
              <a:t>Izmislio ju je arhitekt Howard Garns i objavljena je 1979. god. u Dell Magazines pod nazivom  </a:t>
            </a:r>
            <a:r>
              <a:rPr lang="hr-HR" i="1" dirty="0" smtClean="0"/>
              <a:t>Number place</a:t>
            </a:r>
          </a:p>
          <a:p>
            <a:r>
              <a:rPr lang="hr-HR" dirty="0" smtClean="0"/>
              <a:t>Postala je popularna u Japanu 1986. god. </a:t>
            </a:r>
          </a:p>
          <a:p>
            <a:r>
              <a:rPr lang="hr-HR" dirty="0" smtClean="0"/>
              <a:t>Na japanskom: </a:t>
            </a:r>
            <a:r>
              <a:rPr lang="ja-JP" altLang="en-US" smtClean="0"/>
              <a:t>数独</a:t>
            </a:r>
            <a:r>
              <a:rPr lang="hr-HR" altLang="ja-JP" dirty="0" smtClean="0"/>
              <a:t>, što znači jedan broj</a:t>
            </a:r>
            <a:endParaRPr lang="hr-HR" dirty="0" smtClean="0"/>
          </a:p>
          <a:p>
            <a:endParaRPr lang="hr-H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Lokalno susjedstvo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Svaka čestica ima:</a:t>
            </a:r>
          </a:p>
          <a:p>
            <a:pPr lvl="1"/>
            <a:r>
              <a:rPr lang="hr-HR" dirty="0" smtClean="0"/>
              <a:t>vlastito iskustvo</a:t>
            </a:r>
          </a:p>
          <a:p>
            <a:pPr lvl="1"/>
            <a:r>
              <a:rPr lang="hr-HR" dirty="0" smtClean="0"/>
              <a:t>iskustvo cijelog roja</a:t>
            </a:r>
          </a:p>
          <a:p>
            <a:r>
              <a:rPr lang="hr-HR" dirty="0" smtClean="0"/>
              <a:t>Problem: prerana konvergencija i netemeljito istraživanje prostora</a:t>
            </a:r>
          </a:p>
          <a:p>
            <a:r>
              <a:rPr lang="hr-HR" dirty="0" smtClean="0"/>
              <a:t>Uvodi se pojam lokalnog susjedstva</a:t>
            </a:r>
          </a:p>
          <a:p>
            <a:r>
              <a:rPr lang="hr-HR" dirty="0" smtClean="0"/>
              <a:t>Svaka čestica pozna najbolju česticu u svom susjedstvu (lokalno najbolja, nema globalne)</a:t>
            </a:r>
          </a:p>
          <a:p>
            <a:r>
              <a:rPr lang="hr-HR" dirty="0" smtClean="0"/>
              <a:t>Bolje jer čestice sporije istražuju, sporija konvergencija</a:t>
            </a:r>
          </a:p>
          <a:p>
            <a:pPr lvl="1">
              <a:buNone/>
            </a:pP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Globalna i kružna topologija</a:t>
            </a:r>
            <a:endParaRPr lang="hr-HR" dirty="0"/>
          </a:p>
        </p:txBody>
      </p:sp>
      <p:pic>
        <p:nvPicPr>
          <p:cNvPr id="4" name="Content Placeholder 3" descr="Slika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71604" y="1928802"/>
            <a:ext cx="5643602" cy="3357586"/>
          </a:xfr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Von Neumann topologija</a:t>
            </a:r>
            <a:endParaRPr lang="hr-HR" dirty="0"/>
          </a:p>
        </p:txBody>
      </p:sp>
      <p:pic>
        <p:nvPicPr>
          <p:cNvPr id="8" name="Content Placeholder 7" descr="Slika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43174" y="2143116"/>
            <a:ext cx="3357586" cy="3000395"/>
          </a:xfr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Testiranje i rezultati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 30 puta</a:t>
            </a:r>
          </a:p>
          <a:p>
            <a:r>
              <a:rPr lang="hr-HR" dirty="0" smtClean="0"/>
              <a:t>Koliko puta je vrijednost funkcije dobrote bila 243 za svaku od triju navedenih topologija?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Testiranje 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Testiranje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Programsko ostvarenje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 kraj...</a:t>
            </a:r>
            <a:endParaRPr lang="hr-H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r-HR" dirty="0" smtClean="0"/>
              <a:t>									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	</a:t>
            </a:r>
          </a:p>
          <a:p>
            <a:pPr>
              <a:buNone/>
            </a:pPr>
            <a:r>
              <a:rPr lang="hr-HR" dirty="0" smtClean="0"/>
              <a:t>							</a:t>
            </a:r>
            <a:r>
              <a:rPr lang="hr-HR" sz="4400" dirty="0" smtClean="0"/>
              <a:t>Pitanja!</a:t>
            </a:r>
            <a:endParaRPr lang="hr-HR" sz="4400" dirty="0"/>
          </a:p>
        </p:txBody>
      </p:sp>
      <p:pic>
        <p:nvPicPr>
          <p:cNvPr id="7" name="Picture 6" descr="questions12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928802"/>
            <a:ext cx="4714908" cy="3536181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Sudoku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Cilj igre: popuniti 9x9 tablicu</a:t>
            </a:r>
          </a:p>
          <a:p>
            <a:r>
              <a:rPr lang="hr-HR" dirty="0" smtClean="0"/>
              <a:t>U svakom redu, stupcu i manjoj 3x3 tablici (bloku, podmatrici) moraju se nalaziti brojevi od 1 - 9</a:t>
            </a:r>
          </a:p>
          <a:p>
            <a:r>
              <a:rPr lang="hr-HR" dirty="0" smtClean="0"/>
              <a:t>Slagalica se zadaje kao djelomično popunjena tablica</a:t>
            </a:r>
          </a:p>
          <a:p>
            <a:r>
              <a:rPr lang="hr-HR" dirty="0" smtClean="0"/>
              <a:t>Različite težine ovisno o tome koliko je polja popunjeno </a:t>
            </a:r>
          </a:p>
          <a:p>
            <a:r>
              <a:rPr lang="hr-HR" dirty="0" smtClean="0"/>
              <a:t>Ispunjena slagalica je tip latinskog kvadrata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Sudoku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Problem takvog popunjavanja tablice         </a:t>
            </a:r>
          </a:p>
          <a:p>
            <a:pPr>
              <a:buNone/>
            </a:pPr>
            <a:r>
              <a:rPr lang="hr-HR" dirty="0" smtClean="0"/>
              <a:t>	 poznat kao NP problem</a:t>
            </a:r>
          </a:p>
          <a:p>
            <a:r>
              <a:rPr lang="hr-HR" dirty="0" smtClean="0"/>
              <a:t>Sličan problemu bojanja grafova </a:t>
            </a:r>
          </a:p>
          <a:p>
            <a:r>
              <a:rPr lang="hr-HR" dirty="0" smtClean="0"/>
              <a:t>Mnogi algoritmi koriste se za rješavanje: backtracking, različiti evolucijski algoritmi itd.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357950" y="1643050"/>
          <a:ext cx="927100" cy="368300"/>
        </p:xfrm>
        <a:graphic>
          <a:graphicData uri="http://schemas.openxmlformats.org/presentationml/2006/ole">
            <p:oleObj spid="_x0000_s172034" name="Equation" r:id="rId4" imgW="927000" imgH="3682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slagalice</a:t>
            </a:r>
            <a:endParaRPr lang="hr-HR" dirty="0"/>
          </a:p>
        </p:txBody>
      </p:sp>
      <p:pic>
        <p:nvPicPr>
          <p:cNvPr id="10" name="Content Placeholder 9" descr="Slika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1500175"/>
            <a:ext cx="3929090" cy="4500593"/>
          </a:xfr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11" name="Picture 10" descr="Slika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1500174"/>
            <a:ext cx="3929090" cy="4500594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Geometrijski algoritam roja čestica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Modifikacija originalnog algoritma</a:t>
            </a:r>
          </a:p>
          <a:p>
            <a:r>
              <a:rPr lang="hr-HR" dirty="0" smtClean="0"/>
              <a:t>Razlike</a:t>
            </a:r>
          </a:p>
          <a:p>
            <a:pPr lvl="1"/>
            <a:r>
              <a:rPr lang="hr-HR" dirty="0" smtClean="0"/>
              <a:t>Nije definirana brzina čestice</a:t>
            </a:r>
          </a:p>
          <a:p>
            <a:pPr lvl="1"/>
            <a:r>
              <a:rPr lang="hr-HR" dirty="0" smtClean="0"/>
              <a:t>Jednadžba pomaka čestice je konveksna kombinacija</a:t>
            </a:r>
          </a:p>
          <a:p>
            <a:pPr lvl="1"/>
            <a:r>
              <a:rPr lang="hr-HR" dirty="0" smtClean="0"/>
              <a:t>Postoji mutacija</a:t>
            </a:r>
          </a:p>
          <a:p>
            <a:pPr lvl="1"/>
            <a:r>
              <a:rPr lang="hr-HR" dirty="0" smtClean="0"/>
              <a:t>Parametri za rekombinaciju su pozitivni i zbroj im je jednak jedan - 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349500" y="4370388"/>
          <a:ext cx="1803400" cy="393700"/>
        </p:xfrm>
        <a:graphic>
          <a:graphicData uri="http://schemas.openxmlformats.org/presentationml/2006/ole">
            <p:oleObj spid="_x0000_s173058" name="Equation" r:id="rId4" imgW="18032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Parametri algoritma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Veličina populacije (</a:t>
            </a:r>
            <a:r>
              <a:rPr lang="hr-HR" smtClean="0"/>
              <a:t>roja)</a:t>
            </a:r>
            <a:endParaRPr lang="hr-HR" dirty="0" smtClean="0"/>
          </a:p>
          <a:p>
            <a:r>
              <a:rPr lang="hr-HR" dirty="0" smtClean="0"/>
              <a:t>Broj generacija</a:t>
            </a:r>
          </a:p>
          <a:p>
            <a:r>
              <a:rPr lang="hr-HR" dirty="0" smtClean="0"/>
              <a:t>Parametri: </a:t>
            </a:r>
            <a:r>
              <a:rPr lang="hr-HR" i="1" dirty="0" smtClean="0"/>
              <a:t>inertia, swarm sociality, memory</a:t>
            </a:r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 smtClean="0"/>
          </a:p>
          <a:p>
            <a:pPr lvl="1"/>
            <a:endParaRPr lang="hr-HR" dirty="0"/>
          </a:p>
        </p:txBody>
      </p:sp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1857356" y="3643314"/>
          <a:ext cx="1460500" cy="368300"/>
        </p:xfrm>
        <a:graphic>
          <a:graphicData uri="http://schemas.openxmlformats.org/presentationml/2006/ole">
            <p:oleObj spid="_x0000_s218114" name="Equation" r:id="rId4" imgW="1460160" imgH="368280" progId="Equation.3">
              <p:embed/>
            </p:oleObj>
          </a:graphicData>
        </a:graphic>
      </p:graphicFrame>
      <p:graphicFrame>
        <p:nvGraphicFramePr>
          <p:cNvPr id="177155" name="Object 3"/>
          <p:cNvGraphicFramePr>
            <a:graphicFrameLocks noChangeAspect="1"/>
          </p:cNvGraphicFramePr>
          <p:nvPr/>
        </p:nvGraphicFramePr>
        <p:xfrm>
          <a:off x="1857356" y="4214818"/>
          <a:ext cx="1727200" cy="393700"/>
        </p:xfrm>
        <a:graphic>
          <a:graphicData uri="http://schemas.openxmlformats.org/presentationml/2006/ole">
            <p:oleObj spid="_x0000_s218115" name="Equation" r:id="rId5" imgW="1726920" imgH="393480" progId="Equation.3">
              <p:embed/>
            </p:oleObj>
          </a:graphicData>
        </a:graphic>
      </p:graphicFrame>
      <p:graphicFrame>
        <p:nvGraphicFramePr>
          <p:cNvPr id="177156" name="Object 4"/>
          <p:cNvGraphicFramePr>
            <a:graphicFrameLocks noChangeAspect="1"/>
          </p:cNvGraphicFramePr>
          <p:nvPr/>
        </p:nvGraphicFramePr>
        <p:xfrm>
          <a:off x="1857356" y="4786322"/>
          <a:ext cx="1752600" cy="393700"/>
        </p:xfrm>
        <a:graphic>
          <a:graphicData uri="http://schemas.openxmlformats.org/presentationml/2006/ole">
            <p:oleObj spid="_x0000_s218116" name="Equation" r:id="rId6" imgW="17524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Pseudokod za GPSO</a:t>
            </a:r>
            <a:endParaRPr lang="hr-HR" dirty="0"/>
          </a:p>
        </p:txBody>
      </p:sp>
      <p:pic>
        <p:nvPicPr>
          <p:cNvPr id="5" name="Content Placeholder 4" descr="Slika6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81025" y="1881981"/>
            <a:ext cx="7981950" cy="3962400"/>
          </a:xfr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429124" y="4429132"/>
          <a:ext cx="266700" cy="228600"/>
        </p:xfrm>
        <a:graphic>
          <a:graphicData uri="http://schemas.openxmlformats.org/presentationml/2006/ole">
            <p:oleObj spid="_x0000_s210945" name="Equation" r:id="rId5" imgW="266400" imgH="22860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6143636" y="4286256"/>
          <a:ext cx="241300" cy="393700"/>
        </p:xfrm>
        <a:graphic>
          <a:graphicData uri="http://schemas.openxmlformats.org/presentationml/2006/ole">
            <p:oleObj spid="_x0000_s210946" name="Equation" r:id="rId6" imgW="241200" imgH="393480" progId="Equation.3">
              <p:embed/>
            </p:oleObj>
          </a:graphicData>
        </a:graphic>
      </p:graphicFrame>
      <p:graphicFrame>
        <p:nvGraphicFramePr>
          <p:cNvPr id="210947" name="Object 3"/>
          <p:cNvGraphicFramePr>
            <a:graphicFrameLocks noChangeAspect="1"/>
          </p:cNvGraphicFramePr>
          <p:nvPr/>
        </p:nvGraphicFramePr>
        <p:xfrm>
          <a:off x="7767638" y="4286250"/>
          <a:ext cx="279400" cy="393700"/>
        </p:xfrm>
        <a:graphic>
          <a:graphicData uri="http://schemas.openxmlformats.org/presentationml/2006/ole">
            <p:oleObj spid="_x0000_s210947" name="Equation" r:id="rId7" imgW="2793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Funkcija dobrote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Zbroj jedinstvenih elemenata u svakom retku, stupcu i podtablici veličine 3x3</a:t>
            </a:r>
          </a:p>
          <a:p>
            <a:r>
              <a:rPr lang="hr-HR" dirty="0" smtClean="0"/>
              <a:t>Najveća vrijednost </a:t>
            </a:r>
          </a:p>
          <a:p>
            <a:r>
              <a:rPr lang="hr-HR" dirty="0" smtClean="0"/>
              <a:t>Najmanja vrijednost</a:t>
            </a:r>
          </a:p>
          <a:p>
            <a:endParaRPr lang="hr-HR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786182" y="2643182"/>
          <a:ext cx="2882900" cy="292100"/>
        </p:xfrm>
        <a:graphic>
          <a:graphicData uri="http://schemas.openxmlformats.org/presentationml/2006/ole">
            <p:oleObj spid="_x0000_s175106" name="Equation" r:id="rId4" imgW="2882880" imgH="291960" progId="Equation.3">
              <p:embed/>
            </p:oleObj>
          </a:graphicData>
        </a:graphic>
      </p:graphicFrame>
      <p:graphicFrame>
        <p:nvGraphicFramePr>
          <p:cNvPr id="175107" name="Object 3"/>
          <p:cNvGraphicFramePr>
            <a:graphicFrameLocks noChangeAspect="1"/>
          </p:cNvGraphicFramePr>
          <p:nvPr/>
        </p:nvGraphicFramePr>
        <p:xfrm>
          <a:off x="4000496" y="3214686"/>
          <a:ext cx="2578100" cy="292100"/>
        </p:xfrm>
        <a:graphic>
          <a:graphicData uri="http://schemas.openxmlformats.org/presentationml/2006/ole">
            <p:oleObj spid="_x0000_s175107" name="Equation" r:id="rId5" imgW="2577960" imgH="291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5685</TotalTime>
  <Words>380</Words>
  <Application>Microsoft Office PowerPoint</Application>
  <PresentationFormat>On-screen Show (4:3)</PresentationFormat>
  <Paragraphs>153</Paragraphs>
  <Slides>27</Slides>
  <Notes>27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Office Theme</vt:lpstr>
      <vt:lpstr>1_Office Theme</vt:lpstr>
      <vt:lpstr>Equation</vt:lpstr>
      <vt:lpstr>Geometrijski algoritam roja čestica primijenjen na rješavanje igre sudoku</vt:lpstr>
      <vt:lpstr>Sudoku</vt:lpstr>
      <vt:lpstr>Sudoku</vt:lpstr>
      <vt:lpstr>Sudoku</vt:lpstr>
      <vt:lpstr>Primjer slagalice</vt:lpstr>
      <vt:lpstr>Geometrijski algoritam roja čestica</vt:lpstr>
      <vt:lpstr>Parametri algoritma</vt:lpstr>
      <vt:lpstr>Pseudokod za GPSO</vt:lpstr>
      <vt:lpstr>Funkcija dobrote</vt:lpstr>
      <vt:lpstr>Rekombinacija</vt:lpstr>
      <vt:lpstr>Primjer rekombinacije</vt:lpstr>
      <vt:lpstr>Primjer rekombinacije</vt:lpstr>
      <vt:lpstr>Primjer rekombinacije</vt:lpstr>
      <vt:lpstr>Primjer rekombinacije</vt:lpstr>
      <vt:lpstr>Primjer rekombinacije</vt:lpstr>
      <vt:lpstr>Primjer rekombinacije</vt:lpstr>
      <vt:lpstr>Primjer rekombinacije</vt:lpstr>
      <vt:lpstr>Primjer rekombinacije</vt:lpstr>
      <vt:lpstr>Mutacija</vt:lpstr>
      <vt:lpstr>Lokalno susjedstvo</vt:lpstr>
      <vt:lpstr>Globalna i kružna topologija</vt:lpstr>
      <vt:lpstr>Von Neumann topologija</vt:lpstr>
      <vt:lpstr>Testiranje i rezultati</vt:lpstr>
      <vt:lpstr>Testiranje </vt:lpstr>
      <vt:lpstr>Testiranje</vt:lpstr>
      <vt:lpstr>Programsko ostvarenje</vt:lpstr>
      <vt:lpstr>Za kraj...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Ivana</dc:creator>
  <cp:lastModifiedBy>Ivana</cp:lastModifiedBy>
  <cp:revision>176</cp:revision>
  <dcterms:created xsi:type="dcterms:W3CDTF">2009-07-04T09:52:26Z</dcterms:created>
  <dcterms:modified xsi:type="dcterms:W3CDTF">2010-05-27T08:54:42Z</dcterms:modified>
</cp:coreProperties>
</file>