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66" r:id="rId5"/>
    <p:sldId id="271" r:id="rId6"/>
    <p:sldId id="267" r:id="rId7"/>
    <p:sldId id="269" r:id="rId8"/>
    <p:sldId id="259" r:id="rId9"/>
    <p:sldId id="260" r:id="rId10"/>
    <p:sldId id="261" r:id="rId11"/>
    <p:sldId id="262" r:id="rId12"/>
    <p:sldId id="263" r:id="rId13"/>
    <p:sldId id="264" r:id="rId14"/>
    <p:sldId id="270" r:id="rId15"/>
    <p:sldId id="265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4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51F9B-1900-4EB4-BC5A-AFC900CB06B9}" type="datetimeFigureOut">
              <a:rPr lang="sr-Latn-CS" smtClean="0"/>
              <a:pPr/>
              <a:t>28.5.2010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60EA1-EFEA-424B-8ED8-DC57C3CCC90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1FA5DFC-0076-4F02-B231-ADCB1EAB1272}" type="datetime1">
              <a:rPr lang="sr-Latn-CS" smtClean="0"/>
              <a:pPr/>
              <a:t>28.5.2010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11AB059-6A5F-4842-87E1-073393A2FD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11C87-8AC2-4935-890A-DCDAA4955749}" type="datetime1">
              <a:rPr lang="sr-Latn-CS" smtClean="0"/>
              <a:pPr/>
              <a:t>28.5.2010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B059-6A5F-4842-87E1-073393A2FD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AFD95-60E0-450F-BC29-6F6440D71E32}" type="datetime1">
              <a:rPr lang="sr-Latn-CS" smtClean="0"/>
              <a:pPr/>
              <a:t>28.5.2010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B059-6A5F-4842-87E1-073393A2FD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E2366-543B-4B5B-898B-57BC07B8104C}" type="datetime1">
              <a:rPr lang="sr-Latn-CS" smtClean="0"/>
              <a:pPr/>
              <a:t>28.5.2010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B059-6A5F-4842-87E1-073393A2FD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AEA9D-5059-45FE-9890-4008D90F0D60}" type="datetime1">
              <a:rPr lang="sr-Latn-CS" smtClean="0"/>
              <a:pPr/>
              <a:t>28.5.2010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B059-6A5F-4842-87E1-073393A2FD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52EF-B12C-4D8B-81F6-6B1FEF47352C}" type="datetime1">
              <a:rPr lang="sr-Latn-CS" smtClean="0"/>
              <a:pPr/>
              <a:t>28.5.2010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B059-6A5F-4842-87E1-073393A2FD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408309-DE4E-40DD-AA26-D325D299EB0C}" type="datetime1">
              <a:rPr lang="sr-Latn-CS" smtClean="0"/>
              <a:pPr/>
              <a:t>28.5.2010</a:t>
            </a:fld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1AB059-6A5F-4842-87E1-073393A2FD5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7D0B599-EA7B-42AF-A9A3-031520C2C9C3}" type="datetime1">
              <a:rPr lang="sr-Latn-CS" smtClean="0"/>
              <a:pPr/>
              <a:t>28.5.2010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11AB059-6A5F-4842-87E1-073393A2FD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3330-C6EC-484A-B612-E17AD37E082C}" type="datetime1">
              <a:rPr lang="sr-Latn-CS" smtClean="0"/>
              <a:pPr/>
              <a:t>28.5.2010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B059-6A5F-4842-87E1-073393A2FD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65042-C73D-408E-849F-C2A83DA869B5}" type="datetime1">
              <a:rPr lang="sr-Latn-CS" smtClean="0"/>
              <a:pPr/>
              <a:t>28.5.2010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B059-6A5F-4842-87E1-073393A2FD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67B21-6FB6-4C6C-ACC2-C651DF710CB0}" type="datetime1">
              <a:rPr lang="sr-Latn-CS" smtClean="0"/>
              <a:pPr/>
              <a:t>28.5.2010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B059-6A5F-4842-87E1-073393A2FD5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12BC3B5-EB41-4A64-B4C9-D580FAA62B75}" type="datetime1">
              <a:rPr lang="sr-Latn-CS" smtClean="0"/>
              <a:pPr/>
              <a:t>28.5.2010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11AB059-6A5F-4842-87E1-073393A2FD5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Slijedno </a:t>
            </a:r>
            <a:r>
              <a:rPr lang="hr-HR" smtClean="0"/>
              <a:t>pokretanje ECF-a</a:t>
            </a:r>
            <a:r>
              <a:rPr lang="hr-HR" dirty="0" smtClean="0"/>
              <a:t>	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543560" cy="1752600"/>
          </a:xfrm>
        </p:spPr>
        <p:txBody>
          <a:bodyPr/>
          <a:lstStyle/>
          <a:p>
            <a:endParaRPr lang="hr-HR" dirty="0" smtClean="0"/>
          </a:p>
          <a:p>
            <a:r>
              <a:rPr lang="hr-HR" dirty="0" smtClean="0"/>
              <a:t>Autor: Igor Bespaljko</a:t>
            </a:r>
          </a:p>
          <a:p>
            <a:r>
              <a:rPr lang="hr-HR" dirty="0" smtClean="0"/>
              <a:t>Voditelj: doc.dr.sc Domagoj Jakobović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 kojim se problemom susrećemo?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966787" y="2845594"/>
            <a:ext cx="301942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Promjena varijabilnih parametara i pronalazak odgovarajućih drgo traje...</a:t>
            </a: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200" smtClean="0"/>
              <a:t>10/15</a:t>
            </a: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Slijedno pokretanje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Što dobivamo sljednim pokretanjem?</a:t>
            </a:r>
          </a:p>
          <a:p>
            <a:endParaRPr lang="hr-HR" dirty="0" smtClean="0"/>
          </a:p>
          <a:p>
            <a:r>
              <a:rPr lang="hr-HR" dirty="0" smtClean="0"/>
              <a:t>Osnovni parametar u konfiguracijskoj datoteci</a:t>
            </a:r>
          </a:p>
          <a:p>
            <a:pPr lvl="1"/>
            <a:r>
              <a:rPr lang="hr-HR" dirty="0" smtClean="0"/>
              <a:t>batch.repeats</a:t>
            </a:r>
          </a:p>
          <a:p>
            <a:endParaRPr lang="hr-HR" dirty="0" smtClean="0"/>
          </a:p>
          <a:p>
            <a:r>
              <a:rPr lang="hr-HR" dirty="0" smtClean="0"/>
              <a:t>Koje parametre korisnik može mijenjati?</a:t>
            </a:r>
          </a:p>
          <a:p>
            <a:pPr lvl="1"/>
            <a:r>
              <a:rPr lang="hr-HR" dirty="0" smtClean="0"/>
              <a:t>batch.mutation.indprob -&gt; vjerojatnost mutacije</a:t>
            </a:r>
          </a:p>
          <a:p>
            <a:pPr lvl="1"/>
            <a:r>
              <a:rPr lang="hr-HR" dirty="0" smtClean="0"/>
              <a:t>batch.population.size -&gt; veličina populacije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200" smtClean="0"/>
              <a:t>11/15</a:t>
            </a: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Izrada statistike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hr-HR" dirty="0" smtClean="0"/>
              <a:t>Osnovni parametar</a:t>
            </a:r>
          </a:p>
          <a:p>
            <a:pPr lvl="1"/>
            <a:r>
              <a:rPr lang="hr-HR" dirty="0" smtClean="0"/>
              <a:t>batch.stats</a:t>
            </a:r>
          </a:p>
          <a:p>
            <a:r>
              <a:rPr lang="hr-HR" dirty="0" smtClean="0"/>
              <a:t>Parametri statistike:</a:t>
            </a:r>
          </a:p>
          <a:p>
            <a:pPr lvl="1"/>
            <a:r>
              <a:rPr lang="hr-HR" dirty="0" smtClean="0"/>
              <a:t>broj iteracije</a:t>
            </a:r>
          </a:p>
          <a:p>
            <a:pPr lvl="1"/>
            <a:r>
              <a:rPr lang="hr-HR" dirty="0" smtClean="0"/>
              <a:t>minimalni fitness</a:t>
            </a:r>
          </a:p>
          <a:p>
            <a:pPr lvl="1"/>
            <a:r>
              <a:rPr lang="hr-HR" dirty="0" smtClean="0"/>
              <a:t>maksimalni fitnes</a:t>
            </a:r>
          </a:p>
          <a:p>
            <a:pPr lvl="1"/>
            <a:r>
              <a:rPr lang="hr-HR" dirty="0" smtClean="0"/>
              <a:t>prosječni fitness</a:t>
            </a:r>
          </a:p>
          <a:p>
            <a:pPr lvl="1"/>
            <a:r>
              <a:rPr lang="hr-HR" dirty="0" smtClean="0"/>
              <a:t>devijacija fitnessa</a:t>
            </a:r>
          </a:p>
          <a:p>
            <a:pPr lvl="1"/>
            <a:r>
              <a:rPr lang="hr-HR" dirty="0" smtClean="0"/>
              <a:t>velicina populacije</a:t>
            </a:r>
          </a:p>
          <a:p>
            <a:pPr lvl="1"/>
            <a:r>
              <a:rPr lang="hr-HR" dirty="0" smtClean="0"/>
              <a:t>vjerojatnost mutacije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76812" y="2841625"/>
            <a:ext cx="352425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714620"/>
            <a:ext cx="235745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r-HR" sz="1200" smtClean="0"/>
              <a:t>12/15</a:t>
            </a: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Primjer</a:t>
            </a:r>
            <a:endParaRPr lang="hr-H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Dio kofiguracijske datoteke</a:t>
            </a:r>
          </a:p>
          <a:p>
            <a:pPr>
              <a:buNone/>
            </a:pPr>
            <a:endParaRPr lang="hr-HR" sz="2000" dirty="0" smtClean="0"/>
          </a:p>
          <a:p>
            <a:pPr>
              <a:buNone/>
            </a:pPr>
            <a:r>
              <a:rPr lang="hr-HR" sz="2000" dirty="0" smtClean="0"/>
              <a:t>&lt;ECF&gt; </a:t>
            </a:r>
          </a:p>
          <a:p>
            <a:pPr>
              <a:buNone/>
            </a:pPr>
            <a:r>
              <a:rPr lang="hr-HR" sz="2000" dirty="0" smtClean="0"/>
              <a:t>	&lt;Algorithm&gt;</a:t>
            </a:r>
          </a:p>
          <a:p>
            <a:pPr>
              <a:buNone/>
            </a:pPr>
            <a:r>
              <a:rPr lang="hr-HR" sz="2000" dirty="0" smtClean="0"/>
              <a:t>	....</a:t>
            </a:r>
          </a:p>
          <a:p>
            <a:pPr>
              <a:buNone/>
            </a:pPr>
            <a:r>
              <a:rPr lang="hr-HR" sz="2000" dirty="0" smtClean="0"/>
              <a:t>	&lt;/Algorithm&gt;</a:t>
            </a:r>
          </a:p>
          <a:p>
            <a:pPr>
              <a:buNone/>
            </a:pPr>
            <a:r>
              <a:rPr lang="hr-HR" sz="2000" dirty="0" smtClean="0"/>
              <a:t>	&lt;Genotype&gt;</a:t>
            </a:r>
          </a:p>
          <a:p>
            <a:pPr>
              <a:buNone/>
            </a:pPr>
            <a:r>
              <a:rPr lang="hr-HR" sz="2000" dirty="0" smtClean="0"/>
              <a:t>	....</a:t>
            </a:r>
          </a:p>
          <a:p>
            <a:pPr>
              <a:buNone/>
            </a:pPr>
            <a:r>
              <a:rPr lang="hr-HR" sz="2000" dirty="0" smtClean="0"/>
              <a:t>	&lt;/Genotype&gt;</a:t>
            </a:r>
          </a:p>
          <a:p>
            <a:pPr>
              <a:buNone/>
            </a:pPr>
            <a:r>
              <a:rPr lang="hr-HR" sz="2000" dirty="0" smtClean="0"/>
              <a:t>	&lt;Registry&gt;</a:t>
            </a:r>
          </a:p>
          <a:p>
            <a:pPr>
              <a:buNone/>
            </a:pPr>
            <a:r>
              <a:rPr lang="hr-HR" sz="2000" dirty="0" smtClean="0"/>
              <a:t>		&lt;Entry key="batch.repeats"&gt;2&lt;/Entry&gt;</a:t>
            </a:r>
          </a:p>
          <a:p>
            <a:pPr>
              <a:buNone/>
            </a:pPr>
            <a:r>
              <a:rPr lang="hr-HR" sz="2000" dirty="0" smtClean="0"/>
              <a:t>		&lt;Entry key="batch.mutation.indprob"&gt;0.1  0.6  0.2&lt;/Entry&gt;</a:t>
            </a:r>
          </a:p>
          <a:p>
            <a:pPr>
              <a:buNone/>
            </a:pPr>
            <a:r>
              <a:rPr lang="hr-HR" sz="2000" dirty="0" smtClean="0"/>
              <a:t>		&lt;Entry key="batch.population.size"&gt;50 100&lt;/Entry&gt;</a:t>
            </a:r>
          </a:p>
          <a:p>
            <a:pPr>
              <a:buNone/>
            </a:pPr>
            <a:r>
              <a:rPr lang="hr-HR" sz="2000" dirty="0" smtClean="0"/>
              <a:t>			.....</a:t>
            </a:r>
          </a:p>
          <a:p>
            <a:pPr>
              <a:buNone/>
            </a:pPr>
            <a:r>
              <a:rPr lang="hr-HR" sz="2000" dirty="0" smtClean="0"/>
              <a:t>	 	&lt;Entry key="batch.stats"&gt;imeFilea&lt;/Entry&gt;</a:t>
            </a:r>
          </a:p>
          <a:p>
            <a:pPr>
              <a:buNone/>
            </a:pPr>
            <a:r>
              <a:rPr lang="hr-HR" sz="2000" dirty="0" smtClean="0"/>
              <a:t>			.....</a:t>
            </a:r>
          </a:p>
          <a:p>
            <a:pPr>
              <a:buNone/>
            </a:pPr>
            <a:r>
              <a:rPr lang="hr-HR" sz="2000" dirty="0" smtClean="0"/>
              <a:t>&lt;/ECF&gt;</a:t>
            </a:r>
            <a:endParaRPr lang="hr-HR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200" smtClean="0"/>
              <a:t>13/15</a:t>
            </a: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jednostavno manipuliranje promjenjivim parametrima evolucijskog algoritma</a:t>
            </a:r>
          </a:p>
          <a:p>
            <a:endParaRPr lang="hr-HR" dirty="0" smtClean="0"/>
          </a:p>
          <a:p>
            <a:r>
              <a:rPr lang="hr-HR" dirty="0" smtClean="0"/>
              <a:t>jednostavna izrada statistike (grafovi, tablice...) </a:t>
            </a:r>
          </a:p>
          <a:p>
            <a:pPr lvl="1"/>
            <a:r>
              <a:rPr lang="hr-HR" dirty="0" smtClean="0"/>
              <a:t>uporaba parametra </a:t>
            </a:r>
            <a:r>
              <a:rPr lang="hr-HR" i="1" dirty="0" smtClean="0"/>
              <a:t>batch.stats </a:t>
            </a:r>
            <a:r>
              <a:rPr lang="hr-HR" dirty="0" smtClean="0"/>
              <a:t>za logiranje parametara i rezultata za svaku iteraciju algoritma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200" smtClean="0"/>
              <a:t>14/15</a:t>
            </a: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Pitanja?</a:t>
            </a: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200" dirty="0" smtClean="0"/>
              <a:t>15/15</a:t>
            </a:r>
            <a:endParaRPr lang="hr-HR" sz="1200" dirty="0"/>
          </a:p>
        </p:txBody>
      </p:sp>
      <p:pic>
        <p:nvPicPr>
          <p:cNvPr id="1026" name="Picture 2" descr="C:\Users\Igor\Desktop\question-mark1a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50368" y="2249488"/>
            <a:ext cx="3243263" cy="4324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O čemu ćemo govoriti...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Što je ECF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Što želimo postići slijednim pokretanjem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Primjer korištenja slijednog pokretanja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200" smtClean="0"/>
              <a:t>2/15</a:t>
            </a: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Evolutionary Computing Framework</a:t>
            </a:r>
            <a:br>
              <a:rPr lang="hr-HR" dirty="0" smtClean="0"/>
            </a:br>
            <a:r>
              <a:rPr lang="hr-HR" dirty="0" smtClean="0"/>
              <a:t>(ECF)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Evolucijsko računanje</a:t>
            </a:r>
          </a:p>
          <a:p>
            <a:pPr lvl="1"/>
            <a:r>
              <a:rPr lang="hr-HR" dirty="0" smtClean="0"/>
              <a:t>prirodna </a:t>
            </a:r>
            <a:r>
              <a:rPr lang="hr-HR" dirty="0" smtClean="0"/>
              <a:t>evolucija</a:t>
            </a:r>
          </a:p>
          <a:p>
            <a:pPr lvl="1"/>
            <a:r>
              <a:rPr lang="hr-HR" dirty="0" smtClean="0"/>
              <a:t>j</a:t>
            </a:r>
            <a:r>
              <a:rPr lang="hr-HR" dirty="0" smtClean="0"/>
              <a:t>edinke -&gt; računalni programi</a:t>
            </a:r>
            <a:endParaRPr lang="hr-HR" dirty="0" smtClean="0"/>
          </a:p>
          <a:p>
            <a:r>
              <a:rPr lang="hr-HR" dirty="0" smtClean="0"/>
              <a:t>Podjela evolucijskog računanja</a:t>
            </a:r>
          </a:p>
          <a:p>
            <a:pPr lvl="1"/>
            <a:r>
              <a:rPr lang="hr-HR" dirty="0" smtClean="0"/>
              <a:t>genetski algoritmi </a:t>
            </a:r>
          </a:p>
          <a:p>
            <a:pPr lvl="1"/>
            <a:r>
              <a:rPr lang="hr-HR" dirty="0" smtClean="0"/>
              <a:t>genetsko programiranje</a:t>
            </a:r>
          </a:p>
          <a:p>
            <a:pPr lvl="1"/>
            <a:r>
              <a:rPr lang="hr-HR" dirty="0" smtClean="0"/>
              <a:t>evolucijske  strategije</a:t>
            </a:r>
          </a:p>
          <a:p>
            <a:pPr lvl="1"/>
            <a:r>
              <a:rPr lang="hr-HR" dirty="0" smtClean="0"/>
              <a:t>evolucijsko  programiranje</a:t>
            </a:r>
          </a:p>
          <a:p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200" smtClean="0"/>
              <a:t>3/15</a:t>
            </a: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ECF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Osnovni parametri evolucijskog algoritma</a:t>
            </a:r>
          </a:p>
          <a:p>
            <a:pPr lvl="1"/>
            <a:r>
              <a:rPr lang="hr-HR" dirty="0" smtClean="0"/>
              <a:t>križanje </a:t>
            </a:r>
          </a:p>
          <a:p>
            <a:pPr lvl="1"/>
            <a:r>
              <a:rPr lang="hr-HR" dirty="0" smtClean="0"/>
              <a:t>mutacija </a:t>
            </a:r>
          </a:p>
          <a:p>
            <a:pPr lvl="1"/>
            <a:r>
              <a:rPr lang="hr-HR" dirty="0" smtClean="0"/>
              <a:t>veličina populacije</a:t>
            </a:r>
          </a:p>
          <a:p>
            <a:pPr lvl="1"/>
            <a:r>
              <a:rPr lang="hr-HR" dirty="0" smtClean="0"/>
              <a:t>broj generacija</a:t>
            </a:r>
          </a:p>
          <a:p>
            <a:pPr lvl="1"/>
            <a:r>
              <a:rPr lang="hr-HR" dirty="0" smtClean="0"/>
              <a:t>kriterij zaustavljanja</a:t>
            </a:r>
          </a:p>
          <a:p>
            <a:pPr lvl="1"/>
            <a:r>
              <a:rPr lang="hr-HR" dirty="0" smtClean="0"/>
              <a:t>...</a:t>
            </a:r>
          </a:p>
          <a:p>
            <a:pPr lvl="1"/>
            <a:endParaRPr lang="hr-HR" dirty="0" smtClean="0"/>
          </a:p>
          <a:p>
            <a:pPr lvl="1">
              <a:buNone/>
            </a:pPr>
            <a:endParaRPr lang="hr-HR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200" smtClean="0"/>
              <a:t>4/15</a:t>
            </a: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Križanje binarnog kromosoma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1643042" y="3286124"/>
            <a:ext cx="2336802" cy="419098"/>
          </a:xfrm>
          <a:prstGeom prst="flowChartAlternateProcess">
            <a:avLst/>
          </a:prstGeom>
          <a:solidFill>
            <a:srgbClr val="C6D9F1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r-H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 | 1 | 0 </a:t>
            </a:r>
            <a:r>
              <a:rPr kumimoji="0" lang="hr-HR" sz="11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|</a:t>
            </a:r>
            <a:r>
              <a:rPr kumimoji="0" lang="hr-H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1 | 0 | 0 | 0 | 1 | 1 | 1 | 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1643042" y="3905247"/>
            <a:ext cx="2336802" cy="381009"/>
          </a:xfrm>
          <a:prstGeom prst="flowChartAlternateProcess">
            <a:avLst/>
          </a:prstGeom>
          <a:solidFill>
            <a:srgbClr val="C6D9F1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r-H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0 | 0 | 1 </a:t>
            </a:r>
            <a:r>
              <a:rPr kumimoji="0" lang="hr-HR" sz="11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|</a:t>
            </a:r>
            <a:r>
              <a:rPr kumimoji="0" lang="hr-H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1 | 0 | 1 | 1 | 1 | 0 | 0 | 1</a:t>
            </a: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4057631" y="3624260"/>
            <a:ext cx="419100" cy="21431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4572000" y="3286124"/>
            <a:ext cx="771507" cy="419098"/>
          </a:xfrm>
          <a:prstGeom prst="flowChartAlternateProcess">
            <a:avLst/>
          </a:prstGeom>
          <a:solidFill>
            <a:srgbClr val="C6D9F1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r-H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1 | 1 |0</a:t>
            </a: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5562581" y="3286124"/>
            <a:ext cx="1795501" cy="419098"/>
          </a:xfrm>
          <a:prstGeom prst="flowChartAlternateProcess">
            <a:avLst/>
          </a:prstGeom>
          <a:solidFill>
            <a:srgbClr val="C6D9F1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r-H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1 |0 | 0 | 0 | 1 | 1 | 1 | 0</a:t>
            </a: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4572001" y="3905247"/>
            <a:ext cx="771506" cy="381009"/>
          </a:xfrm>
          <a:prstGeom prst="flowChartAlternateProcess">
            <a:avLst/>
          </a:prstGeom>
          <a:solidFill>
            <a:srgbClr val="C6D9F1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r-H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0 | 0 | 1</a:t>
            </a: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5562581" y="3905247"/>
            <a:ext cx="1795501" cy="381009"/>
          </a:xfrm>
          <a:prstGeom prst="flowChartAlternateProcess">
            <a:avLst/>
          </a:prstGeom>
          <a:solidFill>
            <a:srgbClr val="C6D9F1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r-H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1 | 0 | 1 | 1 | 1 | 0 | 0 | 1</a:t>
            </a: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633" name="AutoShape 9"/>
          <p:cNvCxnSpPr>
            <a:cxnSpLocks noChangeShapeType="1"/>
          </p:cNvCxnSpPr>
          <p:nvPr/>
        </p:nvCxnSpPr>
        <p:spPr bwMode="auto">
          <a:xfrm>
            <a:off x="5343506" y="3624260"/>
            <a:ext cx="219075" cy="285750"/>
          </a:xfrm>
          <a:prstGeom prst="straightConnector1">
            <a:avLst/>
          </a:prstGeom>
          <a:noFill/>
          <a:ln w="12700">
            <a:solidFill>
              <a:srgbClr val="F79646"/>
            </a:solidFill>
            <a:round/>
            <a:headEnd/>
            <a:tailEnd type="triangle" w="med" len="med"/>
          </a:ln>
          <a:effectLst/>
        </p:spPr>
      </p:cxnSp>
      <p:cxnSp>
        <p:nvCxnSpPr>
          <p:cNvPr id="26634" name="AutoShape 10"/>
          <p:cNvCxnSpPr>
            <a:cxnSpLocks noChangeShapeType="1"/>
          </p:cNvCxnSpPr>
          <p:nvPr/>
        </p:nvCxnSpPr>
        <p:spPr bwMode="auto">
          <a:xfrm flipV="1">
            <a:off x="5343506" y="3624260"/>
            <a:ext cx="219075" cy="285750"/>
          </a:xfrm>
          <a:prstGeom prst="straightConnector1">
            <a:avLst/>
          </a:prstGeom>
          <a:noFill/>
          <a:ln w="12700">
            <a:solidFill>
              <a:srgbClr val="F79646"/>
            </a:solidFill>
            <a:round/>
            <a:headEnd/>
            <a:tailEnd type="triangle" w="med" len="med"/>
          </a:ln>
          <a:effectLst/>
        </p:spPr>
      </p:cxn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785918" y="2928934"/>
            <a:ext cx="1704975" cy="266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r-H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Odabrani roditelji:</a:t>
            </a: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429256" y="2928934"/>
            <a:ext cx="2066925" cy="266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r-H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Kromosomi nakon kidanja:</a:t>
            </a: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7" name="AutoShape 13"/>
          <p:cNvSpPr>
            <a:spLocks noChangeArrowheads="1"/>
          </p:cNvSpPr>
          <p:nvPr/>
        </p:nvSpPr>
        <p:spPr bwMode="auto">
          <a:xfrm>
            <a:off x="3309928" y="4810131"/>
            <a:ext cx="2366989" cy="438165"/>
          </a:xfrm>
          <a:prstGeom prst="flowChartAlternateProcess">
            <a:avLst/>
          </a:prstGeom>
          <a:solidFill>
            <a:srgbClr val="C6D9F1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r-H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 | 1 | 0 | 1 | 0 | 1 | 1 | 1 | 0 | 0 | 1</a:t>
            </a: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8" name="AutoShape 14"/>
          <p:cNvSpPr>
            <a:spLocks noChangeArrowheads="1"/>
          </p:cNvSpPr>
          <p:nvPr/>
        </p:nvSpPr>
        <p:spPr bwMode="auto">
          <a:xfrm>
            <a:off x="3319464" y="5319735"/>
            <a:ext cx="2357454" cy="428628"/>
          </a:xfrm>
          <a:prstGeom prst="flowChartAlternateProcess">
            <a:avLst/>
          </a:prstGeom>
          <a:solidFill>
            <a:srgbClr val="C6D9F1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r-H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0 | 0 | 1 | 1 |0 | 0 | 0 | 1 | 1 | 1 | 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357554" y="4429132"/>
            <a:ext cx="1695450" cy="2571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r-H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Kromosomi nakon križanja:</a:t>
            </a: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319464" y="5748363"/>
            <a:ext cx="2514600" cy="266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r-H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Slika 2.1: Križanje na binarnom kromosomu</a:t>
            </a:r>
            <a:endParaRPr kumimoji="0" lang="sr-Latn-C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200" smtClean="0"/>
              <a:t>5/15</a:t>
            </a: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4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-0.00972 L -0.00278 0.09259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1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44444E-6 L 2.77778E-7 -0.09444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nimBg="1"/>
      <p:bldP spid="26627" grpId="0" animBg="1"/>
      <p:bldP spid="26628" grpId="0" animBg="1"/>
      <p:bldP spid="26629" grpId="0" animBg="1"/>
      <p:bldP spid="26629" grpId="1" animBg="1"/>
      <p:bldP spid="26630" grpId="0" animBg="1"/>
      <p:bldP spid="26631" grpId="0" animBg="1"/>
      <p:bldP spid="26631" grpId="1" animBg="1"/>
      <p:bldP spid="26632" grpId="0" animBg="1"/>
      <p:bldP spid="26637" grpId="0" animBg="1"/>
      <p:bldP spid="26638" grpId="0" animBg="1"/>
      <p:bldP spid="266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Mutacija binarnog kromosoma</a:t>
            </a:r>
            <a:endParaRPr lang="hr-H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1285852" y="3571876"/>
            <a:ext cx="2557482" cy="661991"/>
          </a:xfrm>
          <a:prstGeom prst="flowChartAlternateProcess">
            <a:avLst/>
          </a:prstGeom>
          <a:solidFill>
            <a:srgbClr val="C6D9F1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 | 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| 0 | 1 |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0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| 1 | 1 | 1 | 0 | 0 | 1</a:t>
            </a:r>
            <a:endParaRPr kumimoji="0" lang="sr-Latn-C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1285852" y="4348166"/>
            <a:ext cx="2557482" cy="652469"/>
          </a:xfrm>
          <a:prstGeom prst="flowChartAlternateProcess">
            <a:avLst/>
          </a:prstGeom>
          <a:solidFill>
            <a:srgbClr val="C6D9F1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 | 0 | 1 | 1 |0 | 0 | 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| 1 | 1 | 1 | 0</a:t>
            </a:r>
            <a:endParaRPr kumimoji="0" lang="sr-Latn-C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4071934" y="4071942"/>
            <a:ext cx="466725" cy="161925"/>
          </a:xfrm>
          <a:prstGeom prst="rightArrow">
            <a:avLst>
              <a:gd name="adj1" fmla="val 50000"/>
              <a:gd name="adj2" fmla="val 72059"/>
            </a:avLst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4857752" y="3500438"/>
            <a:ext cx="2543198" cy="661991"/>
          </a:xfrm>
          <a:prstGeom prst="flowChartAlternateProcess">
            <a:avLst/>
          </a:prstGeom>
          <a:solidFill>
            <a:srgbClr val="C6D9F1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 | 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| 0 | 1 | 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| 1 | 1 | 1 | 0 | 0 | 1</a:t>
            </a:r>
            <a:endParaRPr kumimoji="0" lang="sr-Latn-C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4786314" y="4357694"/>
            <a:ext cx="2614636" cy="652469"/>
          </a:xfrm>
          <a:prstGeom prst="flowChartAlternateProcess">
            <a:avLst/>
          </a:prstGeom>
          <a:solidFill>
            <a:srgbClr val="C6D9F1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 | 0 | 1 | 1 |0 | 0 | 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| 1 | 1 | 1 | 0</a:t>
            </a:r>
            <a:endParaRPr kumimoji="0" lang="sr-Latn-C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143240" y="5214950"/>
            <a:ext cx="3071834" cy="2571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Slika 1: Mutacija na binarnom kromosomu</a:t>
            </a:r>
            <a:endParaRPr kumimoji="0" lang="sr-Latn-C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609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200" smtClean="0"/>
              <a:t>6/15</a:t>
            </a:r>
          </a:p>
          <a:p>
            <a:endParaRPr lang="hr-HR" sz="1200" dirty="0"/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4929190" y="3500438"/>
            <a:ext cx="2557482" cy="661991"/>
          </a:xfrm>
          <a:prstGeom prst="flowChartAlternateProcess">
            <a:avLst/>
          </a:prstGeom>
          <a:solidFill>
            <a:srgbClr val="C6D9F1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 | 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| 0 | 1 |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0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| 1 | 1 | 1 | 0 | 0 | 1</a:t>
            </a:r>
            <a:endParaRPr kumimoji="0" lang="sr-Latn-C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4857752" y="4357694"/>
            <a:ext cx="2557482" cy="652469"/>
          </a:xfrm>
          <a:prstGeom prst="flowChartAlternateProcess">
            <a:avLst/>
          </a:prstGeom>
          <a:solidFill>
            <a:srgbClr val="C6D9F1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 | 0 | 1 | 1 |0 | 0 | 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sr-Latn-C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| 1 | 1 | 1 | 0</a:t>
            </a:r>
            <a:endParaRPr kumimoji="0" lang="sr-Latn-C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3" grpId="0" animBg="1"/>
      <p:bldP spid="2049" grpId="0" animBg="1"/>
      <p:bldP spid="2052" grpId="0" animBg="1"/>
      <p:bldP spid="2051" grpId="0" animBg="1"/>
      <p:bldP spid="14" grpId="0" animBg="1"/>
      <p:bldP spid="14" grpId="1" animBg="1"/>
      <p:bldP spid="15" grpId="0" animBg="1"/>
      <p:bldP spid="1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evaluacija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Evaluacija ovisi o dobroti jedinke, odnosno funkciji koja ju evaluira – funkcija dobrote</a:t>
            </a:r>
          </a:p>
          <a:p>
            <a:endParaRPr lang="hr-HR" dirty="0" smtClean="0"/>
          </a:p>
          <a:p>
            <a:r>
              <a:rPr lang="hr-HR" dirty="0" smtClean="0"/>
              <a:t>Dobrota je obično određena nedosljednošću između rezultata dobivenog od jedinke i željenog rezultata. Što je pogreška manja, program je bolji.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200" smtClean="0"/>
              <a:t>7/15</a:t>
            </a: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Primjer genetskog algoritma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smtClean="0"/>
              <a:t>Stvori početnu populaciju P;</a:t>
            </a:r>
          </a:p>
          <a:p>
            <a:r>
              <a:rPr lang="hr-HR" dirty="0" smtClean="0"/>
              <a:t>Evaluiraj P;</a:t>
            </a:r>
          </a:p>
          <a:p>
            <a:r>
              <a:rPr lang="hr-HR" dirty="0" smtClean="0"/>
              <a:t>Dok nije kraj</a:t>
            </a:r>
          </a:p>
          <a:p>
            <a:r>
              <a:rPr lang="hr-HR" dirty="0" smtClean="0"/>
              <a:t>	Nova populacija P'=0;</a:t>
            </a:r>
          </a:p>
          <a:p>
            <a:r>
              <a:rPr lang="hr-HR" dirty="0" smtClean="0"/>
              <a:t>	Dok P'&lt;P</a:t>
            </a:r>
          </a:p>
          <a:p>
            <a:r>
              <a:rPr lang="hr-HR" dirty="0" smtClean="0"/>
              <a:t>		Odaberi roditelje R1 i R2 iz P;</a:t>
            </a:r>
          </a:p>
          <a:p>
            <a:r>
              <a:rPr lang="hr-HR" dirty="0" smtClean="0"/>
              <a:t>		Križaj;</a:t>
            </a:r>
          </a:p>
          <a:p>
            <a:r>
              <a:rPr lang="hr-HR" dirty="0" smtClean="0"/>
              <a:t>Mutiraj djecu;</a:t>
            </a:r>
          </a:p>
          <a:p>
            <a:r>
              <a:rPr lang="hr-HR" dirty="0" smtClean="0"/>
              <a:t>Dodaj djecu u P';</a:t>
            </a:r>
          </a:p>
          <a:p>
            <a:r>
              <a:rPr lang="hr-HR" dirty="0" smtClean="0"/>
              <a:t>	Kraj;</a:t>
            </a:r>
          </a:p>
          <a:p>
            <a:r>
              <a:rPr lang="hr-HR" dirty="0" smtClean="0"/>
              <a:t>	P=P';</a:t>
            </a:r>
          </a:p>
          <a:p>
            <a:r>
              <a:rPr lang="hr-HR" dirty="0" smtClean="0"/>
              <a:t>Evaluiraj P</a:t>
            </a:r>
          </a:p>
          <a:p>
            <a:r>
              <a:rPr lang="hr-HR" dirty="0" smtClean="0"/>
              <a:t>Kraj;</a:t>
            </a:r>
          </a:p>
          <a:p>
            <a:r>
              <a:rPr lang="hr-HR" dirty="0" smtClean="0"/>
              <a:t> </a:t>
            </a:r>
          </a:p>
          <a:p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200" smtClean="0"/>
              <a:t>8/15</a:t>
            </a: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Utjecaj parametara na rezultate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Ovisnost o parametrima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Veličina populacije</a:t>
            </a:r>
          </a:p>
          <a:p>
            <a:endParaRPr lang="hr-HR" dirty="0" smtClean="0"/>
          </a:p>
          <a:p>
            <a:r>
              <a:rPr lang="hr-HR" dirty="0" smtClean="0"/>
              <a:t>Vjerojatnost mutacije</a:t>
            </a:r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z="1200" smtClean="0"/>
              <a:t>9/15</a:t>
            </a:r>
            <a:endParaRPr lang="hr-H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385</TotalTime>
  <Words>528</Words>
  <Application>Microsoft Office PowerPoint</Application>
  <PresentationFormat>On-screen Show (4:3)</PresentationFormat>
  <Paragraphs>140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Urban</vt:lpstr>
      <vt:lpstr>Slijedno pokretanje ECF-a </vt:lpstr>
      <vt:lpstr>O čemu ćemo govoriti...</vt:lpstr>
      <vt:lpstr>Evolutionary Computing Framework (ECF)</vt:lpstr>
      <vt:lpstr>ECF</vt:lpstr>
      <vt:lpstr>Križanje binarnog kromosoma</vt:lpstr>
      <vt:lpstr>Mutacija binarnog kromosoma</vt:lpstr>
      <vt:lpstr>evaluacija</vt:lpstr>
      <vt:lpstr>Primjer genetskog algoritma</vt:lpstr>
      <vt:lpstr>Utjecaj parametara na rezultate</vt:lpstr>
      <vt:lpstr>S kojim se problemom susrećemo?</vt:lpstr>
      <vt:lpstr>Slijedno pokretanje</vt:lpstr>
      <vt:lpstr>Izrada statistike</vt:lpstr>
      <vt:lpstr>Primjer</vt:lpstr>
      <vt:lpstr>Zaključak</vt:lpstr>
      <vt:lpstr>Pitanja?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Slijedno pokretanje EFC-a</dc:title>
  <dc:creator>Igor</dc:creator>
  <cp:lastModifiedBy>Igor</cp:lastModifiedBy>
  <cp:revision>36</cp:revision>
  <dcterms:created xsi:type="dcterms:W3CDTF">2010-05-20T18:54:13Z</dcterms:created>
  <dcterms:modified xsi:type="dcterms:W3CDTF">2010-05-28T11:42:13Z</dcterms:modified>
</cp:coreProperties>
</file>