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3" r:id="rId6"/>
    <p:sldId id="264" r:id="rId7"/>
    <p:sldId id="275" r:id="rId8"/>
    <p:sldId id="276" r:id="rId9"/>
    <p:sldId id="277" r:id="rId10"/>
    <p:sldId id="278" r:id="rId11"/>
    <p:sldId id="265" r:id="rId12"/>
    <p:sldId id="279" r:id="rId13"/>
    <p:sldId id="280" r:id="rId14"/>
    <p:sldId id="281" r:id="rId15"/>
    <p:sldId id="282" r:id="rId16"/>
    <p:sldId id="287" r:id="rId17"/>
    <p:sldId id="283" r:id="rId18"/>
    <p:sldId id="284" r:id="rId19"/>
    <p:sldId id="285" r:id="rId20"/>
    <p:sldId id="286" r:id="rId21"/>
    <p:sldId id="288" r:id="rId22"/>
    <p:sldId id="289" r:id="rId23"/>
    <p:sldId id="290" r:id="rId24"/>
    <p:sldId id="291" r:id="rId25"/>
    <p:sldId id="292" r:id="rId26"/>
    <p:sldId id="27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FF6600" mc:Ignorable=""/>
    <a:srgbClr xmlns:mc="http://schemas.openxmlformats.org/markup-compatibility/2006" xmlns:a14="http://schemas.microsoft.com/office/drawing/2010/main" val="00FF00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1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3175" cap="rnd" cmpd="sng" algn="ctr">
            <a:solidFill>
              <a:srgbClr xmlns:mc="http://schemas.openxmlformats.org/markup-compatibility/2006" xmlns:a14="http://schemas.microsoft.com/office/drawing/2010/main" val="C0C0C0" mc:Ignorable=""/>
            </a:solidFill>
            <a:prstDash val="solid"/>
          </a:ln>
          <a:effectLst>
            <a:outerShdw blurRad="63500" dist="38500" dir="7500000" sx="98500" sy="100080" kx="100000" algn="tl" rotWithShape="0">
              <a:srgbClr xmlns:mc="http://schemas.openxmlformats.org/markup-compatibility/2006" xmlns:a14="http://schemas.microsoft.com/office/drawing/2010/main" val="000000" mc:Ignorable="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2700" cap="flat" cmpd="sng" algn="ctr">
            <a:solidFill>
              <a:srgbClr xmlns:mc="http://schemas.openxmlformats.org/markup-compatibility/2006" xmlns:a14="http://schemas.microsoft.com/office/drawing/2010/main" val="FFFFFF" mc:Ignorable=""/>
            </a:solidFill>
            <a:prstDash val="solid"/>
            <a:bevel/>
          </a:ln>
          <a:effectLst>
            <a:outerShdw blurRad="19685" dist="6350" dir="12900000" algn="tl" rotWithShape="0">
              <a:srgbClr xmlns:mc="http://schemas.openxmlformats.org/markup-compatibility/2006" xmlns:a14="http://schemas.microsoft.com/office/drawing/2010/main" val="000000" mc:Ignorable="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xmlns:mc="http://schemas.openxmlformats.org/markup-compatibility/2006" xmlns:a14="http://schemas.microsoft.com/office/drawing/2010/main" val="C0C0C0" mc:Ignorable="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2EF663-F2B4-4E0B-AF45-A752A4919B70}" type="datetimeFigureOut">
              <a:rPr lang="en-US" smtClean="0"/>
              <a:pPr/>
              <a:t>6/1/2010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AA63AF-B706-4DBE-8A11-900029F9375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8"/>
          <p:cNvSpPr txBox="1">
            <a:spLocks/>
          </p:cNvSpPr>
          <p:nvPr/>
        </p:nvSpPr>
        <p:spPr>
          <a:xfrm>
            <a:off x="642910" y="2786058"/>
            <a:ext cx="7851648" cy="91440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Automatsko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up</a:t>
            </a:r>
            <a:r>
              <a:rPr kumimoji="0" lang="hr-HR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avljanje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u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simuliranoj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okolini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5000636"/>
            <a:ext cx="4455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Napravio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Lovro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Pai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ć-Antunović</a:t>
            </a:r>
          </a:p>
          <a:p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Mentor: </a:t>
            </a:r>
            <a:r>
              <a:rPr lang="hr-HR" sz="2000" dirty="0" err="1" smtClean="0"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hr-HR" sz="2000" dirty="0" err="1" smtClean="0">
                <a:latin typeface="Times New Roman" pitchFamily="18" charset="0"/>
                <a:cs typeface="Times New Roman" pitchFamily="18" charset="0"/>
              </a:rPr>
              <a:t>Dr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hr-HR" sz="2000" dirty="0" err="1" smtClean="0">
                <a:latin typeface="Times New Roman" pitchFamily="18" charset="0"/>
                <a:cs typeface="Times New Roman" pitchFamily="18" charset="0"/>
              </a:rPr>
              <a:t>Sc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. Domagoj </a:t>
            </a:r>
            <a:r>
              <a:rPr lang="hr-HR" sz="2000" dirty="0" err="1" smtClean="0">
                <a:latin typeface="Times New Roman" pitchFamily="18" charset="0"/>
                <a:cs typeface="Times New Roman" pitchFamily="18" charset="0"/>
              </a:rPr>
              <a:t>Jakobović</a:t>
            </a:r>
            <a:endParaRPr lang="hr-H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Datum: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1.6.2010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u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714356"/>
            <a:ext cx="5210175" cy="3105150"/>
          </a:xfrm>
          <a:prstGeom prst="rect">
            <a:avLst/>
          </a:prstGeom>
        </p:spPr>
      </p:pic>
      <p:pic>
        <p:nvPicPr>
          <p:cNvPr id="4098" name="Picture 2" descr="C:\Users\Lovro\Pictures\mu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428736"/>
            <a:ext cx="2333625" cy="2057400"/>
          </a:xfrm>
          <a:prstGeom prst="rect">
            <a:avLst/>
          </a:prstGeom>
          <a:noFill/>
        </p:spPr>
      </p:pic>
      <p:pic>
        <p:nvPicPr>
          <p:cNvPr id="4099" name="Picture 3" descr="C:\Users\Lovro\Pictures\mut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002243"/>
            <a:ext cx="3360739" cy="2855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Dobrota = broj skupljenih jabuka položenih uz rub sobe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Vrijeme izvođenja=broj evaluacija čvorova (svako skeniranje senzora ili funkcija pomaka)</a:t>
            </a:r>
            <a:endParaRPr lang="hr-HR" sz="20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 </a:t>
            </a:r>
            <a:r>
              <a:rPr lang="en-US" sz="2000" b="1" noProof="0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funkcij</a:t>
            </a:r>
            <a:r>
              <a:rPr lang="hr-HR" sz="2000" b="1" noProof="0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ska</a:t>
            </a:r>
            <a:r>
              <a:rPr lang="hr-HR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čvora</a:t>
            </a:r>
            <a:r>
              <a:rPr lang="en-US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– PROGN2 </a:t>
            </a:r>
            <a:r>
              <a:rPr lang="en-US" sz="2000" b="1" noProof="0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en-US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IFLTE</a:t>
            </a:r>
            <a:endParaRPr lang="hr-HR" sz="20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Listovi:</a:t>
            </a:r>
            <a:endParaRPr lang="en-US" sz="20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Skretanje</a:t>
            </a: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za</a:t>
            </a: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30 </a:t>
            </a: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stupnjeva</a:t>
            </a: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u </a:t>
            </a: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oba</a:t>
            </a: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smjera</a:t>
            </a:r>
            <a:endParaRPr lang="en-US" sz="2000" b="1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12 </a:t>
            </a: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senzora</a:t>
            </a:r>
            <a:r>
              <a:rPr lang="en-US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Dinami</a:t>
            </a:r>
            <a:r>
              <a:rPr lang="hr-HR" sz="20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čki</a:t>
            </a:r>
            <a:r>
              <a:rPr lang="hr-HR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senzor – SS 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0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 konstante – EDG i MSD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Pomakni se korak </a:t>
            </a:r>
            <a:r>
              <a:rPr lang="hr-HR" sz="20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unaprijed/unazad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500034" y="642918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600" b="1" i="0" u="sng" strike="noStrike" kern="1200" cap="none" spc="0" normalizeH="0" baseline="0" noProof="0" smtClean="0">
                <a:ln w="635"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Implementirano rješenje</a:t>
            </a:r>
            <a:endParaRPr kumimoji="0" lang="en-US" sz="3600" b="1" i="0" u="sng" strike="noStrike" kern="1200" cap="none" spc="0" normalizeH="0" baseline="0" noProof="0" dirty="0">
              <a:ln w="635"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785786" y="1643026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8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Kombinatorna složenost?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800" b="1" i="0" strike="noStrike" kern="1200" cap="none" spc="0" normalizeH="0" baseline="0" noProof="0" dirty="0" smtClean="0">
                <a:ln w="635"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Primjer pokretanja</a:t>
            </a:r>
            <a:endParaRPr kumimoji="0" lang="en-US" sz="2800" b="1" i="0" strike="noStrike" kern="1200" cap="none" spc="0" normalizeH="0" baseline="0" noProof="0" dirty="0">
              <a:ln w="635"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praviTestParamet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86124"/>
            <a:ext cx="3571900" cy="249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5984" y="5929330"/>
            <a:ext cx="212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Korišteni parametri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en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357298"/>
            <a:ext cx="4357718" cy="434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14810" y="5857892"/>
            <a:ext cx="1426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0. generacija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n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785926"/>
            <a:ext cx="4000528" cy="397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14810" y="5857892"/>
            <a:ext cx="141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5.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en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500174"/>
            <a:ext cx="4359781" cy="432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5715016"/>
            <a:ext cx="142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9.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en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498126"/>
            <a:ext cx="4214842" cy="418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14810" y="5857892"/>
            <a:ext cx="149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10.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en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571612"/>
            <a:ext cx="421484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14810" y="5857892"/>
            <a:ext cx="148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31.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en2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3500"/>
            <a:ext cx="4214842" cy="425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14810" y="5857892"/>
            <a:ext cx="16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207.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Sadržaj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6"/>
          <p:cNvSpPr txBox="1">
            <a:spLocks/>
          </p:cNvSpPr>
          <p:nvPr/>
        </p:nvSpPr>
        <p:spPr>
          <a:xfrm>
            <a:off x="428596" y="1357298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Problem </a:t>
            </a:r>
            <a:r>
              <a:rPr lang="en-US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automatskog</a:t>
            </a:r>
            <a:r>
              <a:rPr lang="en-US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upravljanja</a:t>
            </a:r>
            <a:endParaRPr lang="hr-HR" sz="24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Opis </a:t>
            </a:r>
            <a:r>
              <a:rPr lang="hr-HR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problema</a:t>
            </a:r>
            <a:r>
              <a:rPr lang="en-US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praćenja zidova</a:t>
            </a:r>
            <a:endParaRPr lang="hr-HR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Kratki uvod u genetsko programiranje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Stablo kao struktura prikaza jedinke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Generiranje početne populacije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Genetski operatori nad stablima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Implementirano rješenje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Pitanja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en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00174"/>
            <a:ext cx="4286280" cy="43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5857892"/>
            <a:ext cx="1611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291. generacija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tisti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1683"/>
            <a:ext cx="9144000" cy="558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noviTest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29535"/>
            <a:ext cx="3857652" cy="383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rtsy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928802"/>
            <a:ext cx="3857652" cy="379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800" b="1" i="0" strike="noStrike" kern="1200" cap="none" spc="0" normalizeH="0" baseline="0" noProof="0" dirty="0" smtClean="0">
                <a:ln w="635"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Primjer pokretanja na drugim sobama</a:t>
            </a:r>
            <a:endParaRPr kumimoji="0" lang="en-US" sz="2800" b="1" i="0" strike="noStrike" kern="1200" cap="none" spc="0" normalizeH="0" baseline="0" noProof="0" dirty="0">
              <a:ln w="635"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eomlaka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83705"/>
            <a:ext cx="4071966" cy="405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uzzleFail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85926"/>
            <a:ext cx="4143404" cy="412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Implementirano rješenje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2000240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Pitanja?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Problem praćenja zidova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428596" y="1500174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Cilj obići vanjski zid proizvoljno nacrtane sobe (pokupiti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jabukice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uz rub sobe)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Preferiraju se kraća, odnosno brža 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rješenja</a:t>
            </a:r>
            <a:endParaRPr lang="hr-HR" sz="2400" b="1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John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R. Koza 1992. opisao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rješavanje ovog problema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koristeći tehnike GP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mata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214686"/>
            <a:ext cx="35623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00034" y="1928802"/>
            <a:ext cx="7772400" cy="4786346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Usmjereni hijerarhijski graf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Dvije vrste vrhova: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solidFill>
                  <a:srgbClr xmlns:mc="http://schemas.openxmlformats.org/markup-compatibility/2006" xmlns:a14="http://schemas.microsoft.com/office/drawing/2010/main" val="00FF00" mc:Ignorable="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Čvorovi</a:t>
            </a:r>
            <a:r>
              <a:rPr lang="hr-HR" sz="24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i </a:t>
            </a:r>
            <a:r>
              <a:rPr lang="hr-HR" sz="2400" b="1" dirty="0" smtClean="0">
                <a:ln w="635">
                  <a:noFill/>
                </a:ln>
                <a:solidFill>
                  <a:srgbClr xmlns:mc="http://schemas.openxmlformats.org/markup-compatibility/2006" xmlns:a14="http://schemas.microsoft.com/office/drawing/2010/main" val="FF6600" mc:Ignorable="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listovi</a:t>
            </a:r>
            <a:r>
              <a:rPr lang="hr-HR" sz="24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Brza, lako promjenjiva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struktura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Različiti obilasci</a:t>
            </a:r>
          </a:p>
        </p:txBody>
      </p:sp>
      <p:sp>
        <p:nvSpPr>
          <p:cNvPr id="12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Stablo kao struktura prikaza</a:t>
            </a:r>
            <a:r>
              <a:rPr kumimoji="0" lang="hr-HR" sz="2400" b="1" i="0" u="sng" strike="noStrike" kern="1200" cap="none" spc="0" normalizeH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jedinke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3" name="Picture 12" descr="stabl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643182"/>
            <a:ext cx="4400550" cy="29527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43406" y="5572140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Inorder obilazak: (7/(</a:t>
            </a:r>
            <a:r>
              <a:rPr lang="hr-HR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hr-HR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^4))*(45+abs(-5)) 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Grow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Nasumično izabire sljedeći znak 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koji će umetnuti u postojeću 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strukturu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Stabla iregularnog oblika = 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veći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kombinatorički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prostor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Ovisi o odnosu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kardinaliteta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skupova terminalnih i funkcijskih znakova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Generiranje početne</a:t>
            </a:r>
            <a:r>
              <a:rPr kumimoji="0" lang="hr-HR" sz="2400" b="1" i="0" u="sng" strike="noStrike" kern="1200" cap="none" spc="0" normalizeH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populacije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3" name="Picture 12" descr="gr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571744"/>
            <a:ext cx="2876544" cy="2289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Generiranje početne</a:t>
            </a:r>
            <a:r>
              <a:rPr kumimoji="0" lang="hr-HR" sz="2400" b="1" i="0" u="sng" strike="noStrike" kern="1200" cap="none" spc="0" normalizeH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populacije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Full</a:t>
            </a:r>
            <a:endParaRPr lang="hr-HR" sz="2400" b="1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Definira dubinu prije generiranja stabla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Generira funkcijske znakove sve dok ne dođe do predefinirane dubine, nakon čega generira samo završne znakove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Sve grane su jednake dubine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Generiranje početne</a:t>
            </a:r>
            <a:r>
              <a:rPr kumimoji="0" lang="hr-HR" sz="2400" b="1" i="0" u="sng" strike="noStrike" kern="1200" cap="none" spc="0" normalizeH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populacije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Ramped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half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and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half</a:t>
            </a:r>
            <a:endParaRPr lang="hr-HR" sz="2400" b="1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Definira maksimalnu dubinu N prije generiranja stabla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Dijeli inicijalnu populaciju u N-1 razreda gdje indeks razreda označava maksimalnu dubinu svih stabala koja mu pripadaju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Iz svakog razreda pola stabala se generira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Grow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a pola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Full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metodom</a:t>
            </a:r>
            <a:endParaRPr lang="hr-HR" sz="24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428596" y="1571612"/>
            <a:ext cx="7772400" cy="4643470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b="1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Genetski operatori nad stablima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Križanje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Osnovna verzija: nasumični izbor čvora prekida u oba roditelja, te međusobna zamjena njih i njihovih </a:t>
            </a:r>
            <a:r>
              <a:rPr lang="hr-HR" sz="2400" b="1" dirty="0" err="1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podstabala</a:t>
            </a:r>
            <a:endParaRPr lang="hr-HR" sz="2400" b="1" noProof="0" dirty="0" smtClean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C:\Users\Lovro\Pictures\kri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256"/>
            <a:ext cx="4050103" cy="2357430"/>
          </a:xfrm>
          <a:prstGeom prst="rect">
            <a:avLst/>
          </a:prstGeom>
          <a:noFill/>
        </p:spPr>
      </p:pic>
      <p:pic>
        <p:nvPicPr>
          <p:cNvPr id="2051" name="Picture 3" descr="C:\Users\Lovro\Pictures\kr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429132"/>
            <a:ext cx="4214810" cy="2170861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flipV="1">
            <a:off x="4214810" y="5572140"/>
            <a:ext cx="500066" cy="1"/>
          </a:xfrm>
          <a:prstGeom prst="straightConnector1">
            <a:avLst/>
          </a:prstGeom>
          <a:ln w="190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500034" y="642918"/>
            <a:ext cx="7772400" cy="714380"/>
          </a:xfrm>
        </p:spPr>
        <p:txBody>
          <a:bodyPr/>
          <a:lstStyle/>
          <a:p>
            <a:pPr algn="ctr"/>
            <a:r>
              <a:rPr lang="hr-HR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Kratki uvod u genetsko programiranje</a:t>
            </a:r>
            <a:endParaRPr lang="en-US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00034" y="1142984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sng" strike="noStrike" kern="1200" cap="none" spc="0" normalizeH="0" baseline="0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Genetski operatori nad stablima</a:t>
            </a:r>
            <a:endParaRPr kumimoji="0" lang="en-US" sz="2400" b="1" i="0" u="sng" strike="noStrike" kern="1200" cap="none" spc="0" normalizeH="0" baseline="0" noProof="0" dirty="0">
              <a:ln w="635">
                <a:noFill/>
              </a:ln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571472" y="1928802"/>
            <a:ext cx="7772400" cy="52149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t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1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b="1" noProof="0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Mutacija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Cilj uvesti raznolikost, posebice u kasnijim generacijama kada su sve jedinke međusobno vrlo slične ili čak jednake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Izabere se nasumični čvor u stablu te se on i njegovo podstablo brišu</a:t>
            </a:r>
          </a:p>
          <a:p>
            <a:pPr lvl="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hr-HR" sz="2400" b="1" dirty="0" smtClean="0">
                <a:ln w="635">
                  <a:noFill/>
                </a:ln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Na njegovo mjesto se umetne novo generirano stablo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hr-HR" sz="20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hr-HR" sz="2400" b="1" noProof="0" dirty="0" smtClean="0">
              <a:ln w="635"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xmlns:mc="http://schemas.openxmlformats.org/markup-compatibility/2006" xmlns:a14="http://schemas.microsoft.com/office/drawing/2010/main" val="000000" mc:Ignorable="">
                    <a:alpha val="43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04617B" mc:Ignorable=""/>
      </a:dk2>
      <a:lt2>
        <a:srgbClr xmlns:mc="http://schemas.openxmlformats.org/markup-compatibility/2006" xmlns:a14="http://schemas.microsoft.com/office/drawing/2010/main" val="DBF5F9" mc:Ignorable=""/>
      </a:lt2>
      <a:accent1>
        <a:srgbClr xmlns:mc="http://schemas.openxmlformats.org/markup-compatibility/2006" xmlns:a14="http://schemas.microsoft.com/office/drawing/2010/main" val="0F6FC6" mc:Ignorable=""/>
      </a:accent1>
      <a:accent2>
        <a:srgbClr xmlns:mc="http://schemas.openxmlformats.org/markup-compatibility/2006" xmlns:a14="http://schemas.microsoft.com/office/drawing/2010/main" val="009DD9" mc:Ignorable=""/>
      </a:accent2>
      <a:accent3>
        <a:srgbClr xmlns:mc="http://schemas.openxmlformats.org/markup-compatibility/2006" xmlns:a14="http://schemas.microsoft.com/office/drawing/2010/main" val="0BD0D9" mc:Ignorable=""/>
      </a:accent3>
      <a:accent4>
        <a:srgbClr xmlns:mc="http://schemas.openxmlformats.org/markup-compatibility/2006" xmlns:a14="http://schemas.microsoft.com/office/drawing/2010/main" val="10CF9B" mc:Ignorable=""/>
      </a:accent4>
      <a:accent5>
        <a:srgbClr xmlns:mc="http://schemas.openxmlformats.org/markup-compatibility/2006" xmlns:a14="http://schemas.microsoft.com/office/drawing/2010/main" val="7CCA62" mc:Ignorable=""/>
      </a:accent5>
      <a:accent6>
        <a:srgbClr xmlns:mc="http://schemas.openxmlformats.org/markup-compatibility/2006" xmlns:a14="http://schemas.microsoft.com/office/drawing/2010/main" val="A5C249" mc:Ignorable=""/>
      </a:accent6>
      <a:hlink>
        <a:srgbClr xmlns:mc="http://schemas.openxmlformats.org/markup-compatibility/2006" xmlns:a14="http://schemas.microsoft.com/office/drawing/2010/main" val="E2D700" mc:Ignorable=""/>
      </a:hlink>
      <a:folHlink>
        <a:srgbClr xmlns:mc="http://schemas.openxmlformats.org/markup-compatibility/2006" xmlns:a14="http://schemas.microsoft.com/office/drawing/2010/main" val="85DFD0" mc:Ignorable="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477</TotalTime>
  <Words>453</Words>
  <Application>Microsoft Office PowerPoint</Application>
  <PresentationFormat>On-screen Show (4:3)</PresentationFormat>
  <Paragraphs>106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PowerPoint Presentation</vt:lpstr>
      <vt:lpstr>Sadržaj</vt:lpstr>
      <vt:lpstr>Problem praćenja zidova</vt:lpstr>
      <vt:lpstr>Kratki uvod u genetsko programiranje</vt:lpstr>
      <vt:lpstr>Kratki uvod u genetsko programiranje</vt:lpstr>
      <vt:lpstr>Kratki uvod u genetsko programiranje</vt:lpstr>
      <vt:lpstr>Kratki uvod u genetsko programiranje</vt:lpstr>
      <vt:lpstr>Kratki uvod u genetsko programiranje</vt:lpstr>
      <vt:lpstr>Kratki uvod u genetsko programiranje</vt:lpstr>
      <vt:lpstr>PowerPoint Presentation</vt:lpstr>
      <vt:lpstr>Implementirano rješenje</vt:lpstr>
      <vt:lpstr>PowerPoint Presentation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Implementirano rješenje</vt:lpstr>
      <vt:lpstr>Pitanja?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Lovro Paić-Antunović</dc:creator>
  <cp:lastModifiedBy>Lovro</cp:lastModifiedBy>
  <cp:revision>51</cp:revision>
  <dcterms:created xsi:type="dcterms:W3CDTF">2009-07-05T13:41:26Z</dcterms:created>
  <dcterms:modified xsi:type="dcterms:W3CDTF">2010-06-01T06:22:45Z</dcterms:modified>
</cp:coreProperties>
</file>