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chool\Fakultet\Osmi%20semestar\Seminar\rezultati\rezultat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chool\Fakultet\Osmi%20semestar\Seminar\rezultati\rezulta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0.15999060117485325"/>
          <c:y val="5.1400444632806193E-2"/>
          <c:w val="0.78285074365704288"/>
          <c:h val="0.66980199712996258"/>
        </c:manualLayout>
      </c:layout>
      <c:lineChart>
        <c:grouping val="standard"/>
        <c:ser>
          <c:idx val="0"/>
          <c:order val="0"/>
          <c:tx>
            <c:v>Koevolucijska GP simb. reg.</c:v>
          </c:tx>
          <c:cat>
            <c:numRef>
              <c:f>Sheet1!$B$1:$E$1</c:f>
              <c:numCache>
                <c:formatCode>General</c:formatCode>
                <c:ptCount val="4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</c:numCache>
            </c:numRef>
          </c:cat>
          <c:val>
            <c:numRef>
              <c:f>Sheet1!$B$4:$E$4</c:f>
              <c:numCache>
                <c:formatCode>0.0000000000</c:formatCode>
                <c:ptCount val="4"/>
                <c:pt idx="0">
                  <c:v>0.52009099999999997</c:v>
                </c:pt>
                <c:pt idx="1">
                  <c:v>0.34561500000000001</c:v>
                </c:pt>
                <c:pt idx="2">
                  <c:v>5.5015800000000004E-2</c:v>
                </c:pt>
                <c:pt idx="3">
                  <c:v>1.1227400000000002E-2</c:v>
                </c:pt>
              </c:numCache>
            </c:numRef>
          </c:val>
        </c:ser>
        <c:ser>
          <c:idx val="1"/>
          <c:order val="1"/>
          <c:tx>
            <c:v>GP simb. reg.</c:v>
          </c:tx>
          <c:cat>
            <c:numRef>
              <c:f>Sheet1!$B$1:$E$1</c:f>
              <c:numCache>
                <c:formatCode>General</c:formatCode>
                <c:ptCount val="4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</c:numCache>
            </c:numRef>
          </c:cat>
          <c:val>
            <c:numRef>
              <c:f>Sheet1!$B$5:$E$5</c:f>
              <c:numCache>
                <c:formatCode>0.0000000000</c:formatCode>
                <c:ptCount val="4"/>
                <c:pt idx="0">
                  <c:v>2.4593599999999998</c:v>
                </c:pt>
                <c:pt idx="1">
                  <c:v>1.61548</c:v>
                </c:pt>
                <c:pt idx="2">
                  <c:v>1.3554299999999997</c:v>
                </c:pt>
                <c:pt idx="3">
                  <c:v>0.36548700000000006</c:v>
                </c:pt>
              </c:numCache>
            </c:numRef>
          </c:val>
        </c:ser>
        <c:marker val="1"/>
        <c:axId val="47837568"/>
        <c:axId val="47839488"/>
      </c:lineChart>
      <c:catAx>
        <c:axId val="47837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hr-HR" sz="1400"/>
                  <a:t>Broj generacija</a:t>
                </a:r>
              </a:p>
            </c:rich>
          </c:tx>
          <c:layout/>
        </c:title>
        <c:numFmt formatCode="General" sourceLinked="1"/>
        <c:tickLblPos val="nextTo"/>
        <c:crossAx val="47839488"/>
        <c:crosses val="autoZero"/>
        <c:auto val="1"/>
        <c:lblAlgn val="ctr"/>
        <c:lblOffset val="100"/>
      </c:catAx>
      <c:valAx>
        <c:axId val="47839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hr-HR" sz="1400"/>
                  <a:t>Pogreška (E)</a:t>
                </a:r>
              </a:p>
            </c:rich>
          </c:tx>
          <c:layout/>
        </c:title>
        <c:numFmt formatCode="0.0" sourceLinked="0"/>
        <c:tickLblPos val="nextTo"/>
        <c:crossAx val="47837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6681016230857536"/>
          <c:y val="7.2086060605758229E-2"/>
          <c:w val="0.53318983769142481"/>
          <c:h val="0.17879639190496238"/>
        </c:manualLayout>
      </c:layout>
      <c:txPr>
        <a:bodyPr/>
        <a:lstStyle/>
        <a:p>
          <a:pPr>
            <a:defRPr sz="1400"/>
          </a:pPr>
          <a:endParaRPr lang="sr-Latn-C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plotArea>
      <c:layout>
        <c:manualLayout>
          <c:layoutTarget val="inner"/>
          <c:xMode val="edge"/>
          <c:yMode val="edge"/>
          <c:x val="0.13298945416254132"/>
          <c:y val="5.1400554097404488E-2"/>
          <c:w val="0.83794866958995395"/>
          <c:h val="0.85304861726721315"/>
        </c:manualLayout>
      </c:layout>
      <c:lineChart>
        <c:grouping val="standard"/>
        <c:ser>
          <c:idx val="0"/>
          <c:order val="0"/>
          <c:tx>
            <c:v>Koevolucijska GP simb. reg.</c:v>
          </c:tx>
          <c:cat>
            <c:numRef>
              <c:f>Sheet1!$B$47:$D$47</c:f>
              <c:numCache>
                <c:formatCode>General</c:formatCode>
                <c:ptCount val="3"/>
                <c:pt idx="0">
                  <c:v>20</c:v>
                </c:pt>
                <c:pt idx="1">
                  <c:v>50</c:v>
                </c:pt>
                <c:pt idx="2">
                  <c:v>100</c:v>
                </c:pt>
              </c:numCache>
            </c:numRef>
          </c:cat>
          <c:val>
            <c:numRef>
              <c:f>Sheet1!$B$51:$D$51</c:f>
              <c:numCache>
                <c:formatCode>General</c:formatCode>
                <c:ptCount val="3"/>
                <c:pt idx="0">
                  <c:v>-1.3953323147149823</c:v>
                </c:pt>
                <c:pt idx="1">
                  <c:v>-1.8856726339402239</c:v>
                </c:pt>
                <c:pt idx="2">
                  <c:v>-2.9690725559281947</c:v>
                </c:pt>
              </c:numCache>
            </c:numRef>
          </c:val>
        </c:ser>
        <c:ser>
          <c:idx val="1"/>
          <c:order val="1"/>
          <c:tx>
            <c:v>GP simb. reg.</c:v>
          </c:tx>
          <c:cat>
            <c:numRef>
              <c:f>Sheet1!$B$47:$D$47</c:f>
              <c:numCache>
                <c:formatCode>General</c:formatCode>
                <c:ptCount val="3"/>
                <c:pt idx="0">
                  <c:v>20</c:v>
                </c:pt>
                <c:pt idx="1">
                  <c:v>50</c:v>
                </c:pt>
                <c:pt idx="2">
                  <c:v>100</c:v>
                </c:pt>
              </c:numCache>
            </c:numRef>
          </c:cat>
          <c:val>
            <c:numRef>
              <c:f>Sheet1!$B$52:$D$52</c:f>
              <c:numCache>
                <c:formatCode>General</c:formatCode>
                <c:ptCount val="3"/>
                <c:pt idx="0">
                  <c:v>0.71004285986282567</c:v>
                </c:pt>
                <c:pt idx="1">
                  <c:v>-0.87380038430158991</c:v>
                </c:pt>
                <c:pt idx="2">
                  <c:v>-1.7944924938574338</c:v>
                </c:pt>
              </c:numCache>
            </c:numRef>
          </c:val>
        </c:ser>
        <c:marker val="1"/>
        <c:axId val="49567232"/>
        <c:axId val="49569152"/>
      </c:lineChart>
      <c:catAx>
        <c:axId val="495672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hr-HR" sz="1400"/>
                  <a:t>Veličina populacija</a:t>
                </a:r>
              </a:p>
            </c:rich>
          </c:tx>
          <c:layout>
            <c:manualLayout>
              <c:xMode val="edge"/>
              <c:yMode val="edge"/>
              <c:x val="0.4214912956239753"/>
              <c:y val="0.92652413481427409"/>
            </c:manualLayout>
          </c:layout>
        </c:title>
        <c:numFmt formatCode="General" sourceLinked="1"/>
        <c:tickLblPos val="nextTo"/>
        <c:crossAx val="49569152"/>
        <c:crosses val="autoZero"/>
        <c:auto val="1"/>
        <c:lblAlgn val="ctr"/>
        <c:lblOffset val="100"/>
      </c:catAx>
      <c:valAx>
        <c:axId val="49569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hr-HR" sz="1400"/>
                  <a:t>l og(E)</a:t>
                </a:r>
              </a:p>
            </c:rich>
          </c:tx>
          <c:layout/>
        </c:title>
        <c:numFmt formatCode="General" sourceLinked="1"/>
        <c:tickLblPos val="nextTo"/>
        <c:crossAx val="4956723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F8315-978D-480C-8FBF-D8B051BEBB10}" type="datetimeFigureOut">
              <a:rPr lang="sr-Latn-CS" smtClean="0"/>
              <a:pPr/>
              <a:t>7.5.2011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28E23C-8CE7-4756-867C-F993F20525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hr-HR" sz="2200" dirty="0" smtClean="0"/>
              <a:t>Danko Komlen</a:t>
            </a:r>
            <a:br>
              <a:rPr lang="hr-HR" sz="2200" dirty="0" smtClean="0"/>
            </a:br>
            <a:r>
              <a:rPr lang="hr-HR" sz="2200" b="1" dirty="0" smtClean="0"/>
              <a:t>Voditelj: </a:t>
            </a:r>
            <a:r>
              <a:rPr lang="hr-HR" sz="2200" dirty="0" smtClean="0"/>
              <a:t>Doc. dr. sc. Domagoj Jakobović</a:t>
            </a:r>
            <a:br>
              <a:rPr lang="hr-HR" sz="2200" dirty="0" smtClean="0"/>
            </a:br>
            <a:endParaRPr lang="hr-HR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214950"/>
            <a:ext cx="6858000" cy="590566"/>
          </a:xfrm>
        </p:spPr>
        <p:txBody>
          <a:bodyPr>
            <a:normAutofit/>
          </a:bodyPr>
          <a:lstStyle/>
          <a:p>
            <a:r>
              <a:rPr lang="hr-HR" dirty="0" smtClean="0"/>
              <a:t>Zagreb, </a:t>
            </a:r>
            <a:r>
              <a:rPr lang="hr-HR" dirty="0" smtClean="0"/>
              <a:t>3</a:t>
            </a:r>
            <a:r>
              <a:rPr lang="hr-HR" dirty="0" smtClean="0"/>
              <a:t>. </a:t>
            </a:r>
            <a:r>
              <a:rPr lang="hr-HR" dirty="0" smtClean="0"/>
              <a:t>6</a:t>
            </a:r>
            <a:r>
              <a:rPr lang="hr-HR" dirty="0" smtClean="0"/>
              <a:t>. </a:t>
            </a:r>
            <a:r>
              <a:rPr lang="hr-HR" dirty="0" smtClean="0"/>
              <a:t>2011. 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2928934"/>
            <a:ext cx="700092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3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Koevolucijski algoritmi</a:t>
            </a:r>
            <a:endParaRPr lang="hr-HR" sz="3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Arhitektura općenitog 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/>
          <a:lstStyle/>
          <a:p>
            <a:r>
              <a:rPr lang="hr-HR" dirty="0" smtClean="0"/>
              <a:t>Razred </a:t>
            </a:r>
            <a:r>
              <a:rPr lang="hr-HR" i="1" dirty="0" smtClean="0"/>
              <a:t>CoevEvalOp</a:t>
            </a:r>
          </a:p>
          <a:p>
            <a:r>
              <a:rPr lang="hr-HR" dirty="0" smtClean="0"/>
              <a:t>Potrebno je implementirati metode:</a:t>
            </a:r>
          </a:p>
          <a:p>
            <a:pPr lvl="1"/>
            <a:r>
              <a:rPr lang="hr-HR" i="1" dirty="0" smtClean="0"/>
              <a:t>evaluate()</a:t>
            </a:r>
          </a:p>
          <a:p>
            <a:pPr lvl="1"/>
            <a:r>
              <a:rPr lang="hr-HR" i="1" dirty="0" smtClean="0"/>
              <a:t>makeSet()</a:t>
            </a:r>
          </a:p>
          <a:p>
            <a:pPr lvl="1"/>
            <a:r>
              <a:rPr lang="hr-HR" i="1" dirty="0" smtClean="0"/>
              <a:t>initEval()</a:t>
            </a:r>
          </a:p>
          <a:p>
            <a:r>
              <a:rPr lang="hr-HR" dirty="0" smtClean="0"/>
              <a:t>Pristup skupovima jedinki iz prethodne generacije</a:t>
            </a:r>
          </a:p>
          <a:p>
            <a:pPr lvl="1"/>
            <a:r>
              <a:rPr lang="hr-HR" dirty="0" smtClean="0"/>
              <a:t>varijabla </a:t>
            </a:r>
            <a:r>
              <a:rPr lang="hr-HR" i="1" dirty="0" smtClean="0"/>
              <a:t>indSets_</a:t>
            </a:r>
          </a:p>
          <a:p>
            <a:r>
              <a:rPr lang="hr-HR" dirty="0" smtClean="0"/>
              <a:t>Paralelna izvedba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Problem simboličke regresije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Aproksimacija funkcije</a:t>
            </a:r>
          </a:p>
          <a:p>
            <a:pPr lvl="1"/>
            <a:r>
              <a:rPr lang="hr-HR" dirty="0" smtClean="0"/>
              <a:t>f(x) = x</a:t>
            </a:r>
            <a:r>
              <a:rPr lang="hr-HR" baseline="30000" dirty="0" smtClean="0"/>
              <a:t>4</a:t>
            </a:r>
            <a:r>
              <a:rPr lang="hr-HR" dirty="0" smtClean="0"/>
              <a:t>+x</a:t>
            </a:r>
            <a:r>
              <a:rPr lang="hr-HR" baseline="30000" dirty="0" smtClean="0"/>
              <a:t>3</a:t>
            </a:r>
            <a:r>
              <a:rPr lang="hr-HR" dirty="0" smtClean="0"/>
              <a:t>+x</a:t>
            </a:r>
            <a:r>
              <a:rPr lang="hr-HR" baseline="30000" dirty="0" smtClean="0"/>
              <a:t>2</a:t>
            </a:r>
            <a:r>
              <a:rPr lang="hr-HR" dirty="0" smtClean="0"/>
              <a:t>+x</a:t>
            </a:r>
          </a:p>
          <a:p>
            <a:r>
              <a:rPr lang="hr-HR" dirty="0" smtClean="0"/>
              <a:t>Populacija rješenja</a:t>
            </a:r>
          </a:p>
          <a:p>
            <a:pPr lvl="1"/>
            <a:r>
              <a:rPr lang="hr-HR" dirty="0" smtClean="0"/>
              <a:t>Genotip: sintaksna stabla (sin, cos, +, -, *, /, X, 1)</a:t>
            </a:r>
          </a:p>
          <a:p>
            <a:pPr lvl="1"/>
            <a:r>
              <a:rPr lang="hr-HR" dirty="0" smtClean="0"/>
              <a:t>Algoritam: </a:t>
            </a:r>
            <a:r>
              <a:rPr lang="hr-HR" i="1" dirty="0" smtClean="0"/>
              <a:t>steady-state</a:t>
            </a:r>
            <a:r>
              <a:rPr lang="hr-HR" dirty="0" smtClean="0"/>
              <a:t> GA</a:t>
            </a:r>
          </a:p>
          <a:p>
            <a:pPr lvl="1"/>
            <a:r>
              <a:rPr lang="hr-HR" i="1" dirty="0" smtClean="0"/>
              <a:t>GPSymbRegEvalOp</a:t>
            </a:r>
          </a:p>
          <a:p>
            <a:r>
              <a:rPr lang="hr-HR" dirty="0" smtClean="0"/>
              <a:t>Populacija primjera za ispitivanje</a:t>
            </a:r>
          </a:p>
          <a:p>
            <a:pPr lvl="1"/>
            <a:r>
              <a:rPr lang="hr-HR" dirty="0" smtClean="0"/>
              <a:t>Genotip: vektor od 10 realnih brojeva iz intervala [-1, 1]</a:t>
            </a:r>
          </a:p>
          <a:p>
            <a:pPr lvl="1"/>
            <a:r>
              <a:rPr lang="hr-HR" dirty="0" smtClean="0"/>
              <a:t>Algoritam: generacijski GA sa proporcionalnom sel.</a:t>
            </a:r>
          </a:p>
          <a:p>
            <a:pPr lvl="1"/>
            <a:r>
              <a:rPr lang="hr-HR" i="1" dirty="0" smtClean="0"/>
              <a:t>GASymbRegEvalOp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Razredi za evaluaciju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/>
          <a:lstStyle/>
          <a:p>
            <a:r>
              <a:rPr lang="hr-HR" i="1" dirty="0" smtClean="0"/>
              <a:t>GPSymbRegEvalOp</a:t>
            </a:r>
          </a:p>
          <a:p>
            <a:pPr lvl="1"/>
            <a:r>
              <a:rPr lang="hr-HR" i="1" dirty="0" smtClean="0"/>
              <a:t> </a:t>
            </a:r>
          </a:p>
          <a:p>
            <a:endParaRPr lang="hr-HR" i="1" dirty="0" smtClean="0"/>
          </a:p>
          <a:p>
            <a:r>
              <a:rPr lang="hr-HR" i="1" dirty="0" smtClean="0"/>
              <a:t>GASymbRegEvalOp</a:t>
            </a:r>
          </a:p>
          <a:p>
            <a:pPr lvl="1"/>
            <a:r>
              <a:rPr lang="hr-HR" i="1" dirty="0" smtClean="0"/>
              <a:t> </a:t>
            </a:r>
          </a:p>
          <a:p>
            <a:endParaRPr lang="hr-HR" i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214554"/>
            <a:ext cx="3214710" cy="739014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500438"/>
            <a:ext cx="3071834" cy="826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rješenja</a:t>
            </a:r>
            <a:endParaRPr lang="hr-HR" dirty="0"/>
          </a:p>
        </p:txBody>
      </p:sp>
      <p:pic>
        <p:nvPicPr>
          <p:cNvPr id="4" name="Content Placeholder 3" descr="primjer-rez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2714620"/>
            <a:ext cx="6620439" cy="2932129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43050"/>
            <a:ext cx="8229600" cy="45139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hr-HR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hr-HR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* + </a:t>
            </a:r>
            <a:r>
              <a:rPr lang="hr-HR" sz="2600" dirty="0" smtClean="0"/>
              <a:t>*XXX+XX</a:t>
            </a:r>
            <a:endParaRPr kumimoji="0" lang="hr-HR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hr-H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ispitivanja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785926"/>
          <a:ext cx="4572032" cy="400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357686" y="1643050"/>
          <a:ext cx="4786314" cy="342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/>
          <a:lstStyle/>
          <a:p>
            <a:r>
              <a:rPr lang="hr-HR" dirty="0" smtClean="0"/>
              <a:t>Široko područje unutar evolucijskog računanja</a:t>
            </a:r>
          </a:p>
          <a:p>
            <a:r>
              <a:rPr lang="hr-HR" dirty="0" smtClean="0"/>
              <a:t>Prikladni problemi:</a:t>
            </a:r>
          </a:p>
          <a:p>
            <a:pPr lvl="1"/>
            <a:r>
              <a:rPr lang="hr-HR" dirty="0" smtClean="0"/>
              <a:t>složena dobrota rješenja</a:t>
            </a:r>
          </a:p>
          <a:p>
            <a:pPr lvl="1"/>
            <a:r>
              <a:rPr lang="hr-HR" dirty="0" smtClean="0"/>
              <a:t>beskonačna domena problema</a:t>
            </a:r>
          </a:p>
          <a:p>
            <a:pPr lvl="1"/>
            <a:r>
              <a:rPr lang="hr-HR" dirty="0" smtClean="0"/>
              <a:t>složena dinamika sustava</a:t>
            </a:r>
          </a:p>
          <a:p>
            <a:r>
              <a:rPr lang="hr-HR" dirty="0" smtClean="0"/>
              <a:t>Proširenje ECF-a općenitim CA</a:t>
            </a:r>
          </a:p>
          <a:p>
            <a:r>
              <a:rPr lang="hr-HR" dirty="0" smtClean="0"/>
              <a:t>Prolem simboličke regresije</a:t>
            </a:r>
          </a:p>
          <a:p>
            <a:pPr lvl="1"/>
            <a:r>
              <a:rPr lang="hr-HR" dirty="0" smtClean="0"/>
              <a:t>Rješenja bolje generalizraiju od običnog GP algoritma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  <p:pic>
        <p:nvPicPr>
          <p:cNvPr id="4" name="Content Placeholder 3" descr="questi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86116" y="2000240"/>
            <a:ext cx="2905132" cy="36314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99596"/>
          </a:xfrm>
        </p:spPr>
        <p:txBody>
          <a:bodyPr/>
          <a:lstStyle/>
          <a:p>
            <a:r>
              <a:rPr lang="hr-HR" dirty="0" smtClean="0"/>
              <a:t>Pregled koevolucijskog računanja</a:t>
            </a:r>
          </a:p>
          <a:p>
            <a:r>
              <a:rPr lang="hr-HR" dirty="0" smtClean="0"/>
              <a:t>Natjecateljska koevolucija</a:t>
            </a:r>
          </a:p>
          <a:p>
            <a:pPr lvl="1"/>
            <a:r>
              <a:rPr lang="hr-HR" dirty="0" smtClean="0"/>
              <a:t>1PC CA</a:t>
            </a:r>
          </a:p>
          <a:p>
            <a:pPr lvl="1"/>
            <a:r>
              <a:rPr lang="hr-HR" dirty="0" smtClean="0"/>
              <a:t>2PC CA</a:t>
            </a:r>
          </a:p>
          <a:p>
            <a:r>
              <a:rPr lang="hr-HR" dirty="0" smtClean="0"/>
              <a:t>Suradnička koevolucija</a:t>
            </a:r>
          </a:p>
          <a:p>
            <a:pPr lvl="1"/>
            <a:r>
              <a:rPr lang="hr-HR" dirty="0" smtClean="0"/>
              <a:t>NPC CA</a:t>
            </a:r>
          </a:p>
          <a:p>
            <a:r>
              <a:rPr lang="hr-HR" dirty="0" smtClean="0"/>
              <a:t>Implementacija koevolucijskog algoritma</a:t>
            </a:r>
          </a:p>
          <a:p>
            <a:r>
              <a:rPr lang="hr-HR" dirty="0" smtClean="0"/>
              <a:t>Zaključak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Pregled koevolucijskog računanja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99596"/>
          </a:xfrm>
        </p:spPr>
        <p:txBody>
          <a:bodyPr/>
          <a:lstStyle/>
          <a:p>
            <a:r>
              <a:rPr lang="hr-HR" dirty="0" smtClean="0"/>
              <a:t>Motivacija u prirodi</a:t>
            </a:r>
          </a:p>
          <a:p>
            <a:r>
              <a:rPr lang="hr-HR" dirty="0" smtClean="0"/>
              <a:t>Evolucijsko računanje + višeagentska paradigma</a:t>
            </a:r>
          </a:p>
          <a:p>
            <a:r>
              <a:rPr lang="hr-HR" dirty="0" smtClean="0"/>
              <a:t>Podjela koevolucijskih algoritama:</a:t>
            </a:r>
          </a:p>
          <a:p>
            <a:pPr lvl="1"/>
            <a:r>
              <a:rPr lang="hr-HR" dirty="0" smtClean="0"/>
              <a:t>Natjecateljski</a:t>
            </a:r>
          </a:p>
          <a:p>
            <a:pPr lvl="1"/>
            <a:r>
              <a:rPr lang="hr-HR" dirty="0" smtClean="0"/>
              <a:t>Suradnički</a:t>
            </a:r>
          </a:p>
          <a:p>
            <a:pPr lvl="1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Natjecateljska koevolucija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/>
          <a:lstStyle/>
          <a:p>
            <a:r>
              <a:rPr lang="hr-HR" dirty="0" smtClean="0"/>
              <a:t>Primjena:</a:t>
            </a:r>
          </a:p>
          <a:p>
            <a:pPr lvl="1"/>
            <a:r>
              <a:rPr lang="hr-HR" dirty="0" smtClean="0"/>
              <a:t>Razvoj igračkih strategija</a:t>
            </a:r>
          </a:p>
          <a:p>
            <a:pPr lvl="1"/>
            <a:r>
              <a:rPr lang="hr-HR" dirty="0" smtClean="0"/>
              <a:t>Problemi sa beskonačnom domenom</a:t>
            </a:r>
          </a:p>
          <a:p>
            <a:r>
              <a:rPr lang="hr-HR" dirty="0" smtClean="0"/>
              <a:t>Podjela:</a:t>
            </a:r>
          </a:p>
          <a:p>
            <a:pPr lvl="1"/>
            <a:r>
              <a:rPr lang="hr-HR" dirty="0" smtClean="0"/>
              <a:t>Jedno-populacijska (1PC)</a:t>
            </a:r>
          </a:p>
          <a:p>
            <a:pPr lvl="1"/>
            <a:r>
              <a:rPr lang="hr-HR" dirty="0" smtClean="0"/>
              <a:t>Dvo-populacijska (2PC)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1PC natjecateljski algoritam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1pc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inicijaliziraj(P);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najbolji = null;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dok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(!uvjet_zaustavljanja()){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unutarnja_evaluacija(P);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vanjska_evaluacija(P);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za_svaki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(I iz P) {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	ako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(najbolji == null || 			I.vanjska_dobrota &gt; najboji.vanjska_dobrota) 			najbolji = I;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P = gen_operatori(P);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vrati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najbolji;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2PC natjecateljski algoritam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Izvedba:</a:t>
            </a:r>
          </a:p>
          <a:p>
            <a:pPr lvl="1"/>
            <a:r>
              <a:rPr lang="hr-HR" dirty="0" smtClean="0"/>
              <a:t>Slijedni</a:t>
            </a:r>
          </a:p>
          <a:p>
            <a:pPr lvl="1"/>
            <a:r>
              <a:rPr lang="hr-HR" dirty="0" smtClean="0"/>
              <a:t>Paralelni</a:t>
            </a:r>
          </a:p>
          <a:p>
            <a:pPr lvl="1"/>
            <a:endParaRPr lang="hr-HR" dirty="0"/>
          </a:p>
        </p:txBody>
      </p:sp>
      <p:pic>
        <p:nvPicPr>
          <p:cNvPr id="1026" name="Picture 2" descr="2pc-hr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829779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2PC natjecateljski algoritam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2pc_paralelno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inicijaliziraj(P);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inicijaliziraj(Q);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najbolji = null;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dok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(!uvjet_zaustavljanja()){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unutarnja_evaluacija(P,Q);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unutarnja_evaluacija(Q,P);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vanjska_evaluacija(P);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	za_svaki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(I iz P) {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		ako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(najbolji == null || I.vanjska_dobrota &gt; najboji.vanjska_dobrota)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	najbolji = I;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P = gen_operatori(P);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Q = gen_operatori(Q);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vrati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najbolji;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NPC suradnički algoritam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npc_paralelno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inicijaliziraj(P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,...,P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najbolji = (null,...,null);</a:t>
            </a:r>
          </a:p>
          <a:p>
            <a:pPr>
              <a:buNone/>
            </a:pPr>
            <a:endParaRPr lang="hr-H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dok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(!uvjet_zaustavljanja()){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evaluacija(P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,...,P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za_svaki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 (I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,...,I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), 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iz 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ako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(najbolji == (null,...,null) || 		zajednicka_dobrota(I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,...,I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 &gt; 		zajednicka_dobrota(najboji))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najbolji = (I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,...,I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hr-H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	za 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(i = 1 do n) {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	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= gen_operatori(P</a:t>
            </a:r>
            <a:r>
              <a:rPr lang="hr-HR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hr-HR" b="1" dirty="0" smtClean="0">
                <a:latin typeface="Courier New" pitchFamily="49" charset="0"/>
                <a:cs typeface="Courier New" pitchFamily="49" charset="0"/>
              </a:rPr>
              <a:t>	vrati</a:t>
            </a:r>
            <a:r>
              <a:rPr lang="hr-HR" dirty="0" smtClean="0">
                <a:latin typeface="Courier New" pitchFamily="49" charset="0"/>
                <a:cs typeface="Courier New" pitchFamily="49" charset="0"/>
              </a:rPr>
              <a:t> najbolji;</a:t>
            </a:r>
          </a:p>
          <a:p>
            <a:pPr>
              <a:buNone/>
            </a:pPr>
            <a:r>
              <a:rPr lang="hr-HR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hr-H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Ostvarenje koevolucijskog algoritma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/>
          <a:lstStyle/>
          <a:p>
            <a:r>
              <a:rPr lang="hr-HR" dirty="0" smtClean="0"/>
              <a:t>Okruženje za evolucijsko računanje (ECF)</a:t>
            </a:r>
          </a:p>
          <a:p>
            <a:pPr lvl="1"/>
            <a:r>
              <a:rPr lang="hr-HR" dirty="0" smtClean="0"/>
              <a:t>gp.zemris.fer.hr/ecf</a:t>
            </a:r>
          </a:p>
          <a:p>
            <a:r>
              <a:rPr lang="hr-HR" dirty="0" smtClean="0"/>
              <a:t>Prilagodba postojeće arhitekture</a:t>
            </a:r>
          </a:p>
          <a:p>
            <a:pPr lvl="1"/>
            <a:r>
              <a:rPr lang="hr-HR" dirty="0" smtClean="0"/>
              <a:t>Više konfiguracijskih datoteka</a:t>
            </a:r>
          </a:p>
          <a:p>
            <a:pPr lvl="1"/>
            <a:r>
              <a:rPr lang="hr-HR" dirty="0" smtClean="0"/>
              <a:t>Promjene u razredu </a:t>
            </a:r>
            <a:r>
              <a:rPr lang="hr-HR" i="1" dirty="0" smtClean="0"/>
              <a:t>State</a:t>
            </a:r>
          </a:p>
          <a:p>
            <a:pPr lvl="1"/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</TotalTime>
  <Words>261</Words>
  <Application>Microsoft Office PowerPoint</Application>
  <PresentationFormat>On-screen Show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Danko Komlen Voditelj: Doc. dr. sc. Domagoj Jakobović </vt:lpstr>
      <vt:lpstr>Sadržaj</vt:lpstr>
      <vt:lpstr>Pregled koevolucijskog računanja</vt:lpstr>
      <vt:lpstr>Natjecateljska koevolucija</vt:lpstr>
      <vt:lpstr>1PC natjecateljski algoritam</vt:lpstr>
      <vt:lpstr>2PC natjecateljski algoritam</vt:lpstr>
      <vt:lpstr>2PC natjecateljski algoritam</vt:lpstr>
      <vt:lpstr>NPC suradnički algoritam</vt:lpstr>
      <vt:lpstr>Ostvarenje koevolucijskog algoritma</vt:lpstr>
      <vt:lpstr>Arhitektura općenitog CA</vt:lpstr>
      <vt:lpstr>Problem simboličke regresije</vt:lpstr>
      <vt:lpstr>Razredi za evaluaciju</vt:lpstr>
      <vt:lpstr>Primjer rješenja</vt:lpstr>
      <vt:lpstr>Rezultati ispitivanja</vt:lpstr>
      <vt:lpstr>Zaključak</vt:lpstr>
      <vt:lpstr>Hvala na pažnji</vt:lpstr>
    </vt:vector>
  </TitlesOfParts>
  <Company>FER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Koevolucijski algoritmi</dc:title>
  <dc:creator>Danko Komlen</dc:creator>
  <cp:lastModifiedBy>Danko Komlen</cp:lastModifiedBy>
  <cp:revision>17</cp:revision>
  <dcterms:created xsi:type="dcterms:W3CDTF">2011-04-28T22:43:20Z</dcterms:created>
  <dcterms:modified xsi:type="dcterms:W3CDTF">2011-05-07T00:39:20Z</dcterms:modified>
</cp:coreProperties>
</file>