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11163" indent="460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823913" indent="904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236663" indent="13493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649413" indent="179388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66CC"/>
    <a:srgbClr val="336699"/>
    <a:srgbClr val="006699"/>
    <a:srgbClr val="3399FF"/>
    <a:srgbClr val="33CCFF"/>
    <a:srgbClr val="003366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18" autoAdjust="0"/>
    <p:restoredTop sz="90929"/>
  </p:normalViewPr>
  <p:slideViewPr>
    <p:cSldViewPr>
      <p:cViewPr varScale="1">
        <p:scale>
          <a:sx n="66" d="100"/>
          <a:sy n="66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3" descr="C:\Documents and Settings\Rami\Desktop\Ramis Work\PresPro\Templates_07_July_2004\Biotech\JPGS\PPP_SBIOT_TLE_DNA_Stru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solidFill>
            <a:srgbClr val="336699"/>
          </a:solidFill>
          <a:ln w="9525">
            <a:solidFill>
              <a:srgbClr val="339966"/>
            </a:solidFill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933" y="1011272"/>
            <a:ext cx="6250927" cy="1880534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8847" y="3029512"/>
            <a:ext cx="6193722" cy="1308198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707188"/>
            <a:ext cx="1905000" cy="165100"/>
          </a:xfrm>
        </p:spPr>
        <p:txBody>
          <a:bodyPr/>
          <a:lstStyle>
            <a:lvl1pPr>
              <a:defRPr sz="1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92900"/>
            <a:ext cx="28956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92900"/>
            <a:ext cx="1905000" cy="165100"/>
          </a:xfrm>
        </p:spPr>
        <p:txBody>
          <a:bodyPr/>
          <a:lstStyle>
            <a:lvl1pPr>
              <a:defRPr sz="11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676D68-CDCC-4BEB-B0AC-7F16AD0F4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29959-98FB-469A-8E79-6D41841B2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544" y="137705"/>
            <a:ext cx="1956364" cy="640328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2451" y="137705"/>
            <a:ext cx="5731804" cy="640328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8F034-26C1-446D-8CC1-15F55CBCE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887A5-567A-4E93-942D-60CC28B1E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6188-8D08-4BFB-9613-AEF8D577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5598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682" y="1583608"/>
            <a:ext cx="3706795" cy="4957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7537C-8A14-4C22-9290-068B9F559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C0E73-361E-411F-818B-C0E7B348D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397BF-8A91-40EA-BD76-D475DBF81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B87A-EF48-445C-BB61-5A6C830AF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D1123-73C2-40B9-AC98-F2EB95F5B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BF40-A486-405C-8F43-FF588ED59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8" descr="C:\Documents and Settings\Rami\Desktop\Ramis Work\PresPro\Templates_07_July_2004\Biotech\JPGS\PPP_SBIOT_TXT_DNA_Structur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2025" y="138113"/>
            <a:ext cx="7826375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75" y="1584325"/>
            <a:ext cx="7551738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65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90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624638"/>
            <a:ext cx="28940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624638"/>
            <a:ext cx="19050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900" smtClean="0">
                <a:solidFill>
                  <a:srgbClr val="FFFFFF"/>
                </a:solidFill>
                <a:effectLst/>
              </a:defRPr>
            </a:lvl1pPr>
          </a:lstStyle>
          <a:p>
            <a:pPr>
              <a:defRPr/>
            </a:pPr>
            <a:fld id="{FC9A9320-0C9B-4230-B748-BF239AD80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5pPr>
      <a:lvl6pPr marL="412394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6pPr>
      <a:lvl7pPr marL="824789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7pPr>
      <a:lvl8pPr marL="1237183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8pPr>
      <a:lvl9pPr marL="1649578" algn="l" defTabSz="915001" rtl="0" eaLnBrk="1" fontAlgn="base" hangingPunct="1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Arial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FFFFFF"/>
          </a:solidFill>
          <a:latin typeface="+mn-lt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FFFFFF"/>
          </a:solidFill>
          <a:latin typeface="+mn-lt"/>
        </a:defRPr>
      </a:lvl3pPr>
      <a:lvl4pPr marL="1598613" indent="-227013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Generiranje formule prostih brojeva koristeći genetsko programiranje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645024"/>
            <a:ext cx="6193722" cy="1308198"/>
          </a:xfrm>
        </p:spPr>
        <p:txBody>
          <a:bodyPr/>
          <a:lstStyle/>
          <a:p>
            <a:r>
              <a:rPr lang="hr-HR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Marko Jančec</a:t>
            </a:r>
          </a:p>
          <a:p>
            <a:r>
              <a:rPr lang="hr-HR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mentor: prof.dr.sc. Domagoj Jakobović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J.A.Walker / J.F.Miller</a:t>
            </a:r>
            <a:endParaRPr lang="hr-HR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196752"/>
            <a:ext cx="5400600" cy="5413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1115616" y="1268760"/>
            <a:ext cx="2448272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hr-HR" sz="2500" kern="0" dirty="0">
                <a:solidFill>
                  <a:srgbClr val="FFFFFF"/>
                </a:solidFill>
                <a:effectLst/>
                <a:latin typeface="+mn-lt"/>
              </a:rPr>
              <a:t>r</a:t>
            </a:r>
            <a:r>
              <a:rPr lang="hr-HR" sz="2500" kern="0" dirty="0" smtClean="0">
                <a:solidFill>
                  <a:srgbClr val="FFFFFF"/>
                </a:solidFill>
                <a:effectLst/>
                <a:latin typeface="+mn-lt"/>
              </a:rPr>
              <a:t>ješenje za</a:t>
            </a:r>
            <a:br>
              <a:rPr lang="hr-HR" sz="2500" kern="0" dirty="0" smtClean="0">
                <a:solidFill>
                  <a:srgbClr val="FFFFFF"/>
                </a:solidFill>
                <a:effectLst/>
                <a:latin typeface="+mn-lt"/>
              </a:rPr>
            </a:br>
            <a:r>
              <a:rPr lang="hr-HR" sz="2500" kern="0" dirty="0" smtClean="0">
                <a:solidFill>
                  <a:srgbClr val="FFFFFF"/>
                </a:solidFill>
                <a:effectLst/>
                <a:latin typeface="+mn-lt"/>
              </a:rPr>
              <a:t>p</a:t>
            </a:r>
            <a:r>
              <a:rPr kumimoji="0" lang="hr-H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rvih 16</a:t>
            </a:r>
          </a:p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hr-HR" sz="2500" kern="0" dirty="0">
              <a:solidFill>
                <a:srgbClr val="FFFFFF"/>
              </a:solidFill>
              <a:effectLst/>
              <a:latin typeface="+mn-lt"/>
            </a:endParaRPr>
          </a:p>
          <a:p>
            <a:pPr marL="341313" marR="0" lvl="0" indent="-3413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hr-HR" sz="2500" kern="0" dirty="0">
                <a:solidFill>
                  <a:srgbClr val="FFFFFF"/>
                </a:solidFill>
                <a:effectLst/>
                <a:latin typeface="+mn-lt"/>
              </a:rPr>
              <a:t>p</a:t>
            </a:r>
            <a:r>
              <a:rPr kumimoji="0" lang="hr-H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rvih 208 – </a:t>
            </a:r>
            <a:br>
              <a:rPr kumimoji="0" lang="hr-H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r-HR" sz="2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&gt;230</a:t>
            </a:r>
            <a: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milijuna</a:t>
            </a:r>
            <a:b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generacija,</a:t>
            </a:r>
            <a:b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 tjedna</a:t>
            </a:r>
            <a:b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r-HR" sz="25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računanja,</a:t>
            </a:r>
            <a:r>
              <a:rPr lang="hr-HR" sz="2500" kern="0" dirty="0">
                <a:solidFill>
                  <a:srgbClr val="FFFFFF"/>
                </a:solidFill>
                <a:effectLst/>
                <a:latin typeface="+mn-lt"/>
              </a:rPr>
              <a:t> </a:t>
            </a:r>
            <a:r>
              <a:rPr lang="hr-HR" sz="2500" kern="0" dirty="0" smtClean="0">
                <a:solidFill>
                  <a:srgbClr val="FFFFFF"/>
                </a:solidFill>
                <a:effectLst/>
                <a:latin typeface="+mn-lt"/>
              </a:rPr>
              <a:t>400 čvorova</a:t>
            </a:r>
            <a:endParaRPr kumimoji="0" lang="hr-HR" sz="2500" b="0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funkcija prostih brojeva - zahtjevan problem</a:t>
            </a:r>
          </a:p>
          <a:p>
            <a:r>
              <a:rPr lang="hr-HR" dirty="0" smtClean="0"/>
              <a:t>jednostavan GP – ne najbolje rješenje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Prost broj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jedini djelitelji su mu 1 i on sam</a:t>
            </a:r>
          </a:p>
          <a:p>
            <a:r>
              <a:rPr lang="hr-HR" dirty="0" smtClean="0"/>
              <a:t>prirodni broj – rastav na proste faktore</a:t>
            </a:r>
          </a:p>
          <a:p>
            <a:endParaRPr lang="hr-HR" dirty="0" smtClean="0"/>
          </a:p>
          <a:p>
            <a:r>
              <a:rPr lang="hr-HR" dirty="0" smtClean="0"/>
              <a:t>dosta nepoznanica</a:t>
            </a:r>
          </a:p>
          <a:p>
            <a:pPr lvl="1"/>
            <a:r>
              <a:rPr lang="hr-HR" dirty="0" smtClean="0"/>
              <a:t>formula prostih brojeva</a:t>
            </a:r>
          </a:p>
          <a:p>
            <a:pPr lvl="2"/>
            <a:r>
              <a:rPr lang="hr-HR" i="1" dirty="0" smtClean="0"/>
              <a:t>f : N → P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Formula prostih brojeva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P(n) = n</a:t>
            </a:r>
            <a:r>
              <a:rPr lang="hr-HR" baseline="30000" dirty="0" smtClean="0"/>
              <a:t>2</a:t>
            </a:r>
            <a:r>
              <a:rPr lang="hr-HR" dirty="0" smtClean="0"/>
              <a:t> - n + 41</a:t>
            </a:r>
          </a:p>
          <a:p>
            <a:endParaRPr lang="hr-HR" dirty="0" smtClean="0"/>
          </a:p>
          <a:p>
            <a:r>
              <a:rPr lang="hr-HR" dirty="0" smtClean="0"/>
              <a:t>m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diofantske</a:t>
            </a:r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19672" y="2348880"/>
          <a:ext cx="936104" cy="881039"/>
        </p:xfrm>
        <a:graphic>
          <a:graphicData uri="http://schemas.openxmlformats.org/presentationml/2006/ole">
            <p:oleObj spid="_x0000_s27650" name="Equation" r:id="rId3" imgW="431640" imgH="406080" progId="Equation.3">
              <p:embed/>
            </p:oleObj>
          </a:graphicData>
        </a:graphic>
      </p:graphicFrame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3717032"/>
            <a:ext cx="3600400" cy="284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Genetsko programiranje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vrsta genetskog algoritma</a:t>
            </a:r>
          </a:p>
          <a:p>
            <a:r>
              <a:rPr lang="hr-HR" dirty="0" smtClean="0"/>
              <a:t>jedinka = program</a:t>
            </a:r>
          </a:p>
          <a:p>
            <a:r>
              <a:rPr lang="hr-HR" dirty="0" smtClean="0"/>
              <a:t>funkcija dobrote = pokreni program</a:t>
            </a:r>
            <a:endParaRPr lang="hr-HR" dirty="0"/>
          </a:p>
        </p:txBody>
      </p:sp>
      <p:pic>
        <p:nvPicPr>
          <p:cNvPr id="28674" name="Picture 2" descr="http://upload.wikimedia.org/wikipedia/commons/7/77/Genetic_Program_Tr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015962"/>
            <a:ext cx="3168352" cy="3380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Formula prostih brojeva + GP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‘klasično’ GP</a:t>
            </a:r>
          </a:p>
          <a:p>
            <a:r>
              <a:rPr lang="hr-HR" dirty="0" smtClean="0"/>
              <a:t>završni znakovi</a:t>
            </a:r>
          </a:p>
          <a:p>
            <a:pPr lvl="1"/>
            <a:r>
              <a:rPr lang="hr-HR" dirty="0" smtClean="0"/>
              <a:t>n, randint(-10,10), random()</a:t>
            </a:r>
          </a:p>
          <a:p>
            <a:r>
              <a:rPr lang="hr-HR" dirty="0" smtClean="0"/>
              <a:t>skup funkcija</a:t>
            </a:r>
          </a:p>
          <a:p>
            <a:pPr lvl="1"/>
            <a:r>
              <a:rPr lang="hr-HR" dirty="0" smtClean="0"/>
              <a:t>+, -, *, /, %, sqrt, ln</a:t>
            </a:r>
          </a:p>
          <a:p>
            <a:r>
              <a:rPr lang="hr-HR" dirty="0" smtClean="0"/>
              <a:t>genetski operatori</a:t>
            </a:r>
          </a:p>
          <a:p>
            <a:r>
              <a:rPr lang="hr-HR" dirty="0" smtClean="0"/>
              <a:t>funkcije dobrote</a:t>
            </a:r>
          </a:p>
          <a:p>
            <a:pPr lvl="1"/>
            <a:r>
              <a:rPr lang="hr-HR" dirty="0" smtClean="0"/>
              <a:t>RMSE, 0/1</a:t>
            </a:r>
          </a:p>
          <a:p>
            <a:r>
              <a:rPr lang="hr-HR" dirty="0" smtClean="0"/>
              <a:t>kriteriji zaustavljanja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</a:t>
            </a:r>
            <a:r>
              <a:rPr lang="hr-HR" dirty="0" smtClean="0"/>
              <a:t>– n iz [0, 10]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gp_add(gp_add(gp_mod(gp_mod(n,0.515167028065), gp_div(n, -5)),gp_sub(gp_ln(gp_mod(-8, n)), gp_ln(gp_mul(n,0.113002933479)))),gp_sqrt(gp_mul(gp_add(gp_sub(0.836381570664, n), gp_ln(0.548779293344)), gp_sub(gp_sub(n, 0.46653520261), gp_mul(n, n)))))</a:t>
            </a:r>
            <a:endParaRPr lang="hr-HR" dirty="0"/>
          </a:p>
        </p:txBody>
      </p:sp>
      <p:pic>
        <p:nvPicPr>
          <p:cNvPr id="7" name="Picture 6" descr="run1_15_as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4077072"/>
            <a:ext cx="7635262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– n iz [0, 10]</a:t>
            </a:r>
            <a:endParaRPr lang="hr-HR" dirty="0"/>
          </a:p>
        </p:txBody>
      </p:sp>
      <p:pic>
        <p:nvPicPr>
          <p:cNvPr id="4" name="Content Placeholder 3" descr="gentest_difference.pn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844824"/>
            <a:ext cx="5819941" cy="4364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</a:t>
            </a:r>
            <a:r>
              <a:rPr lang="hr-HR" dirty="0" smtClean="0"/>
              <a:t>- n </a:t>
            </a:r>
            <a:r>
              <a:rPr lang="hr-HR" dirty="0" smtClean="0"/>
              <a:t>iz [0, </a:t>
            </a:r>
            <a:r>
              <a:rPr lang="hr-HR" dirty="0" smtClean="0"/>
              <a:t>20</a:t>
            </a:r>
            <a:r>
              <a:rPr lang="hr-HR" dirty="0" smtClean="0"/>
              <a:t>]</a:t>
            </a:r>
            <a:endParaRPr lang="hr-HR" dirty="0"/>
          </a:p>
        </p:txBody>
      </p:sp>
      <p:pic>
        <p:nvPicPr>
          <p:cNvPr id="4" name="Content Placeholder 3" descr="C:\Users\Marko\Desktop\Seminar\Project Two\img_20primes_5depth_2000_binaryQ\run1_8_difference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72357"/>
            <a:ext cx="6033525" cy="429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- </a:t>
            </a:r>
            <a:r>
              <a:rPr lang="hr-HR" dirty="0" smtClean="0"/>
              <a:t>n iz [0, </a:t>
            </a:r>
            <a:r>
              <a:rPr lang="hr-HR" dirty="0" smtClean="0"/>
              <a:t>50</a:t>
            </a:r>
            <a:r>
              <a:rPr lang="hr-HR" dirty="0" smtClean="0"/>
              <a:t>]</a:t>
            </a:r>
            <a:endParaRPr lang="hr-HR" dirty="0"/>
          </a:p>
        </p:txBody>
      </p:sp>
      <p:pic>
        <p:nvPicPr>
          <p:cNvPr id="43010" name="Picture 2" descr="C:\Users\Marko\Desktop\Seminar\Project Two\img_50primes_12depth_2000\run1_8_differenc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5976664" cy="4482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86208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10286208</Template>
  <TotalTime>389</TotalTime>
  <Words>182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10286208</vt:lpstr>
      <vt:lpstr>Equation</vt:lpstr>
      <vt:lpstr>Generiranje formule prostih brojeva koristeći genetsko programiranje</vt:lpstr>
      <vt:lpstr>Prost broj</vt:lpstr>
      <vt:lpstr>Formula prostih brojeva</vt:lpstr>
      <vt:lpstr>Genetsko programiranje</vt:lpstr>
      <vt:lpstr>Formula prostih brojeva + GP</vt:lpstr>
      <vt:lpstr>Rezultati – n iz [0, 10]</vt:lpstr>
      <vt:lpstr>Rezultati – n iz [0, 10]</vt:lpstr>
      <vt:lpstr>Rezultati - n iz [0, 20]</vt:lpstr>
      <vt:lpstr>Rezultati - n iz [0, 50]</vt:lpstr>
      <vt:lpstr>J.A.Walker / J.F.Miller</vt:lpstr>
      <vt:lpstr>Zaključak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Generiranje formule prostih brojeva koristeći genetsko programiranje</dc:title>
  <dc:creator>Marko Jančec</dc:creator>
  <cp:lastModifiedBy>Marko Jančec</cp:lastModifiedBy>
  <cp:revision>34</cp:revision>
  <dcterms:created xsi:type="dcterms:W3CDTF">2012-05-29T13:46:14Z</dcterms:created>
  <dcterms:modified xsi:type="dcterms:W3CDTF">2012-06-01T11:07:14Z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TC102862081033</vt:lpwstr>
  </property>
</Properties>
</file>