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5" r:id="rId9"/>
    <p:sldId id="266" r:id="rId10"/>
    <p:sldId id="262" r:id="rId11"/>
    <p:sldId id="267" r:id="rId12"/>
    <p:sldId id="268" r:id="rId13"/>
    <p:sldId id="269" r:id="rId14"/>
    <p:sldId id="270" r:id="rId15"/>
    <p:sldId id="263" r:id="rId16"/>
    <p:sldId id="271" r:id="rId17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r-HR"/>
  <c:chart>
    <c:plotArea>
      <c:layout/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B970</c:v>
                </c:pt>
              </c:strCache>
            </c:strRef>
          </c:tx>
          <c:cat>
            <c:numRef>
              <c:f>Sheet1!$A$2:$A$7</c:f>
              <c:numCache>
                <c:formatCode>General</c:formatCode>
                <c:ptCount val="6"/>
                <c:pt idx="0">
                  <c:v>256</c:v>
                </c:pt>
                <c:pt idx="1">
                  <c:v>512</c:v>
                </c:pt>
                <c:pt idx="2">
                  <c:v>1024</c:v>
                </c:pt>
                <c:pt idx="3">
                  <c:v>2048</c:v>
                </c:pt>
                <c:pt idx="4">
                  <c:v>4096</c:v>
                </c:pt>
                <c:pt idx="5">
                  <c:v>8192</c:v>
                </c:pt>
              </c:numCache>
            </c:numRef>
          </c:cat>
          <c:val>
            <c:numRef>
              <c:f>Sheet1!$B$2:$B$7</c:f>
              <c:numCache>
                <c:formatCode>General</c:formatCode>
                <c:ptCount val="6"/>
                <c:pt idx="0">
                  <c:v>3.7</c:v>
                </c:pt>
                <c:pt idx="1">
                  <c:v>7.6</c:v>
                </c:pt>
                <c:pt idx="2">
                  <c:v>14.6</c:v>
                </c:pt>
                <c:pt idx="3">
                  <c:v>28.8</c:v>
                </c:pt>
                <c:pt idx="4">
                  <c:v>58.1</c:v>
                </c:pt>
                <c:pt idx="5">
                  <c:v>115.4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B970 2x</c:v>
                </c:pt>
              </c:strCache>
            </c:strRef>
          </c:tx>
          <c:cat>
            <c:numRef>
              <c:f>Sheet1!$A$2:$A$7</c:f>
              <c:numCache>
                <c:formatCode>General</c:formatCode>
                <c:ptCount val="6"/>
                <c:pt idx="0">
                  <c:v>256</c:v>
                </c:pt>
                <c:pt idx="1">
                  <c:v>512</c:v>
                </c:pt>
                <c:pt idx="2">
                  <c:v>1024</c:v>
                </c:pt>
                <c:pt idx="3">
                  <c:v>2048</c:v>
                </c:pt>
                <c:pt idx="4">
                  <c:v>4096</c:v>
                </c:pt>
                <c:pt idx="5">
                  <c:v>8192</c:v>
                </c:pt>
              </c:numCache>
            </c:numRef>
          </c:cat>
          <c:val>
            <c:numRef>
              <c:f>Sheet1!$C$2:$C$7</c:f>
              <c:numCache>
                <c:formatCode>General</c:formatCode>
                <c:ptCount val="6"/>
                <c:pt idx="0">
                  <c:v>1.6</c:v>
                </c:pt>
                <c:pt idx="1">
                  <c:v>3.4</c:v>
                </c:pt>
                <c:pt idx="2">
                  <c:v>7.4</c:v>
                </c:pt>
                <c:pt idx="3">
                  <c:v>16.600000000000001</c:v>
                </c:pt>
                <c:pt idx="4">
                  <c:v>33.4</c:v>
                </c:pt>
                <c:pt idx="5">
                  <c:v>77.8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Intel HD</c:v>
                </c:pt>
              </c:strCache>
            </c:strRef>
          </c:tx>
          <c:cat>
            <c:numRef>
              <c:f>Sheet1!$A$2:$A$7</c:f>
              <c:numCache>
                <c:formatCode>General</c:formatCode>
                <c:ptCount val="6"/>
                <c:pt idx="0">
                  <c:v>256</c:v>
                </c:pt>
                <c:pt idx="1">
                  <c:v>512</c:v>
                </c:pt>
                <c:pt idx="2">
                  <c:v>1024</c:v>
                </c:pt>
                <c:pt idx="3">
                  <c:v>2048</c:v>
                </c:pt>
                <c:pt idx="4">
                  <c:v>4096</c:v>
                </c:pt>
                <c:pt idx="5">
                  <c:v>8192</c:v>
                </c:pt>
              </c:numCache>
            </c:numRef>
          </c:cat>
          <c:val>
            <c:numRef>
              <c:f>Sheet1!$D$2:$D$7</c:f>
              <c:numCache>
                <c:formatCode>General</c:formatCode>
                <c:ptCount val="6"/>
                <c:pt idx="0">
                  <c:v>5.5</c:v>
                </c:pt>
                <c:pt idx="1">
                  <c:v>6.1</c:v>
                </c:pt>
                <c:pt idx="2">
                  <c:v>10.7</c:v>
                </c:pt>
                <c:pt idx="3">
                  <c:v>19.7</c:v>
                </c:pt>
                <c:pt idx="4">
                  <c:v>42.6</c:v>
                </c:pt>
                <c:pt idx="5">
                  <c:v>83.5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GT 620M</c:v>
                </c:pt>
              </c:strCache>
            </c:strRef>
          </c:tx>
          <c:cat>
            <c:numRef>
              <c:f>Sheet1!$A$2:$A$7</c:f>
              <c:numCache>
                <c:formatCode>General</c:formatCode>
                <c:ptCount val="6"/>
                <c:pt idx="0">
                  <c:v>256</c:v>
                </c:pt>
                <c:pt idx="1">
                  <c:v>512</c:v>
                </c:pt>
                <c:pt idx="2">
                  <c:v>1024</c:v>
                </c:pt>
                <c:pt idx="3">
                  <c:v>2048</c:v>
                </c:pt>
                <c:pt idx="4">
                  <c:v>4096</c:v>
                </c:pt>
                <c:pt idx="5">
                  <c:v>8192</c:v>
                </c:pt>
              </c:numCache>
            </c:numRef>
          </c:cat>
          <c:val>
            <c:numRef>
              <c:f>Sheet1!$E$2:$E$7</c:f>
              <c:numCache>
                <c:formatCode>General</c:formatCode>
                <c:ptCount val="6"/>
                <c:pt idx="0">
                  <c:v>6.2</c:v>
                </c:pt>
                <c:pt idx="1">
                  <c:v>8.3000000000000007</c:v>
                </c:pt>
                <c:pt idx="2">
                  <c:v>10.6</c:v>
                </c:pt>
                <c:pt idx="3">
                  <c:v>22.2</c:v>
                </c:pt>
                <c:pt idx="4">
                  <c:v>39.4</c:v>
                </c:pt>
                <c:pt idx="5">
                  <c:v>71.2</c:v>
                </c:pt>
              </c:numCache>
            </c:numRef>
          </c:val>
        </c:ser>
        <c:marker val="1"/>
        <c:axId val="71804416"/>
        <c:axId val="71806336"/>
      </c:lineChart>
      <c:catAx>
        <c:axId val="7180441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hr-HR" dirty="0" smtClean="0"/>
                  <a:t>Veličina populacije</a:t>
                </a:r>
                <a:endParaRPr lang="hr-HR" dirty="0"/>
              </a:p>
            </c:rich>
          </c:tx>
          <c:layout/>
        </c:title>
        <c:numFmt formatCode="General" sourceLinked="1"/>
        <c:tickLblPos val="nextTo"/>
        <c:crossAx val="71806336"/>
        <c:crosses val="autoZero"/>
        <c:auto val="1"/>
        <c:lblAlgn val="ctr"/>
        <c:lblOffset val="100"/>
      </c:catAx>
      <c:valAx>
        <c:axId val="71806336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hr-HR" dirty="0" smtClean="0"/>
                  <a:t>Vrijeme</a:t>
                </a:r>
                <a:endParaRPr lang="hr-HR" dirty="0"/>
              </a:p>
            </c:rich>
          </c:tx>
          <c:layout/>
        </c:title>
        <c:numFmt formatCode="General" sourceLinked="1"/>
        <c:tickLblPos val="nextTo"/>
        <c:crossAx val="71804416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sr-Latn-C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r-HR"/>
  <c:chart>
    <c:plotArea>
      <c:layout/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Intel HD</c:v>
                </c:pt>
              </c:strCache>
            </c:strRef>
          </c:tx>
          <c:cat>
            <c:numRef>
              <c:f>Sheet1!$A$2:$A$7</c:f>
              <c:numCache>
                <c:formatCode>General</c:formatCode>
                <c:ptCount val="6"/>
                <c:pt idx="0">
                  <c:v>256</c:v>
                </c:pt>
                <c:pt idx="1">
                  <c:v>512</c:v>
                </c:pt>
                <c:pt idx="2">
                  <c:v>1024</c:v>
                </c:pt>
                <c:pt idx="3">
                  <c:v>2048</c:v>
                </c:pt>
                <c:pt idx="4">
                  <c:v>4096</c:v>
                </c:pt>
                <c:pt idx="5">
                  <c:v>8162</c:v>
                </c:pt>
              </c:numCache>
            </c:numRef>
          </c:cat>
          <c:val>
            <c:numRef>
              <c:f>Sheet1!$B$2:$B$7</c:f>
              <c:numCache>
                <c:formatCode>General</c:formatCode>
                <c:ptCount val="6"/>
                <c:pt idx="0">
                  <c:v>3.5</c:v>
                </c:pt>
                <c:pt idx="1">
                  <c:v>4.9000000000000004</c:v>
                </c:pt>
                <c:pt idx="2">
                  <c:v>8.4</c:v>
                </c:pt>
                <c:pt idx="3">
                  <c:v>10.5</c:v>
                </c:pt>
                <c:pt idx="4">
                  <c:v>15.5</c:v>
                </c:pt>
                <c:pt idx="5">
                  <c:v>24.4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Nvidia 620M</c:v>
                </c:pt>
              </c:strCache>
            </c:strRef>
          </c:tx>
          <c:cat>
            <c:numRef>
              <c:f>Sheet1!$A$2:$A$7</c:f>
              <c:numCache>
                <c:formatCode>General</c:formatCode>
                <c:ptCount val="6"/>
                <c:pt idx="0">
                  <c:v>256</c:v>
                </c:pt>
                <c:pt idx="1">
                  <c:v>512</c:v>
                </c:pt>
                <c:pt idx="2">
                  <c:v>1024</c:v>
                </c:pt>
                <c:pt idx="3">
                  <c:v>2048</c:v>
                </c:pt>
                <c:pt idx="4">
                  <c:v>4096</c:v>
                </c:pt>
                <c:pt idx="5">
                  <c:v>8162</c:v>
                </c:pt>
              </c:numCache>
            </c:numRef>
          </c:cat>
          <c:val>
            <c:numRef>
              <c:f>Sheet1!$C$2:$C$7</c:f>
              <c:numCache>
                <c:formatCode>General</c:formatCode>
                <c:ptCount val="6"/>
                <c:pt idx="0">
                  <c:v>2.8</c:v>
                </c:pt>
                <c:pt idx="1">
                  <c:v>3</c:v>
                </c:pt>
                <c:pt idx="2">
                  <c:v>3.2</c:v>
                </c:pt>
                <c:pt idx="3">
                  <c:v>4.3</c:v>
                </c:pt>
                <c:pt idx="4">
                  <c:v>7.8</c:v>
                </c:pt>
                <c:pt idx="5">
                  <c:v>11</c:v>
                </c:pt>
              </c:numCache>
            </c:numRef>
          </c:val>
        </c:ser>
        <c:marker val="1"/>
        <c:axId val="73437568"/>
        <c:axId val="73439488"/>
      </c:lineChart>
      <c:catAx>
        <c:axId val="7343756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hr-HR" dirty="0" smtClean="0"/>
                  <a:t>Veličina populacije</a:t>
                </a:r>
                <a:endParaRPr lang="hr-HR" dirty="0"/>
              </a:p>
            </c:rich>
          </c:tx>
          <c:layout/>
        </c:title>
        <c:numFmt formatCode="General" sourceLinked="1"/>
        <c:tickLblPos val="nextTo"/>
        <c:crossAx val="73439488"/>
        <c:crosses val="autoZero"/>
        <c:auto val="1"/>
        <c:lblAlgn val="ctr"/>
        <c:lblOffset val="100"/>
      </c:catAx>
      <c:valAx>
        <c:axId val="73439488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hr-HR" dirty="0" smtClean="0"/>
                  <a:t>Vrijeme</a:t>
                </a:r>
                <a:endParaRPr lang="hr-HR" dirty="0"/>
              </a:p>
            </c:rich>
          </c:tx>
          <c:layout/>
        </c:title>
        <c:numFmt formatCode="General" sourceLinked="1"/>
        <c:tickLblPos val="nextTo"/>
        <c:crossAx val="73437568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sr-Latn-C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r-HR"/>
  <c:chart>
    <c:plotArea>
      <c:layout/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HD + 620M</c:v>
                </c:pt>
              </c:strCache>
            </c:strRef>
          </c:tx>
          <c:cat>
            <c:numRef>
              <c:f>Sheet1!$A$2:$A$5</c:f>
              <c:numCache>
                <c:formatCode>General</c:formatCode>
                <c:ptCount val="4"/>
                <c:pt idx="0">
                  <c:v>5</c:v>
                </c:pt>
                <c:pt idx="1">
                  <c:v>10</c:v>
                </c:pt>
                <c:pt idx="2">
                  <c:v>15</c:v>
                </c:pt>
                <c:pt idx="3">
                  <c:v>20</c:v>
                </c:pt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19.899999999999999</c:v>
                </c:pt>
                <c:pt idx="1">
                  <c:v>73.8</c:v>
                </c:pt>
                <c:pt idx="2">
                  <c:v>129.5</c:v>
                </c:pt>
                <c:pt idx="3">
                  <c:v>202.1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Nvidia 620M</c:v>
                </c:pt>
              </c:strCache>
            </c:strRef>
          </c:tx>
          <c:cat>
            <c:numRef>
              <c:f>Sheet1!$A$2:$A$5</c:f>
              <c:numCache>
                <c:formatCode>General</c:formatCode>
                <c:ptCount val="4"/>
                <c:pt idx="0">
                  <c:v>5</c:v>
                </c:pt>
                <c:pt idx="1">
                  <c:v>10</c:v>
                </c:pt>
                <c:pt idx="2">
                  <c:v>15</c:v>
                </c:pt>
                <c:pt idx="3">
                  <c:v>20</c:v>
                </c:pt>
              </c:numCache>
            </c:numRef>
          </c:cat>
          <c:val>
            <c:numRef>
              <c:f>Sheet1!$C$2:$C$5</c:f>
              <c:numCache>
                <c:formatCode>General</c:formatCode>
                <c:ptCount val="4"/>
                <c:pt idx="0">
                  <c:v>21.42</c:v>
                </c:pt>
                <c:pt idx="1">
                  <c:v>80.667000000000002</c:v>
                </c:pt>
                <c:pt idx="2">
                  <c:v>158.5</c:v>
                </c:pt>
                <c:pt idx="3">
                  <c:v>215.3</c:v>
                </c:pt>
              </c:numCache>
            </c:numRef>
          </c:val>
        </c:ser>
        <c:marker val="1"/>
        <c:axId val="74195328"/>
        <c:axId val="74197248"/>
      </c:lineChart>
      <c:catAx>
        <c:axId val="7419532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hr-HR" dirty="0" smtClean="0"/>
                  <a:t>N-</a:t>
                </a:r>
                <a:r>
                  <a:rPr lang="hr-HR" dirty="0" err="1" smtClean="0"/>
                  <a:t>dimenzionalnost</a:t>
                </a:r>
                <a:endParaRPr lang="hr-HR" dirty="0"/>
              </a:p>
            </c:rich>
          </c:tx>
          <c:layout/>
        </c:title>
        <c:numFmt formatCode="General" sourceLinked="1"/>
        <c:tickLblPos val="nextTo"/>
        <c:crossAx val="74197248"/>
        <c:crosses val="autoZero"/>
        <c:auto val="1"/>
        <c:lblAlgn val="ctr"/>
        <c:lblOffset val="100"/>
      </c:catAx>
      <c:valAx>
        <c:axId val="74197248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hr-HR" dirty="0" smtClean="0"/>
                  <a:t>Dobrota</a:t>
                </a:r>
                <a:endParaRPr lang="hr-HR" dirty="0"/>
              </a:p>
            </c:rich>
          </c:tx>
          <c:layout/>
        </c:title>
        <c:numFmt formatCode="General" sourceLinked="1"/>
        <c:tickLblPos val="nextTo"/>
        <c:crossAx val="74195328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sr-Latn-C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r-HR"/>
  <c:chart>
    <c:autoTitleDeleted val="1"/>
    <c:plotArea>
      <c:layout/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Vrijeme</c:v>
                </c:pt>
              </c:strCache>
            </c:strRef>
          </c:tx>
          <c:cat>
            <c:numRef>
              <c:f>Sheet1!$A$2:$A$5</c:f>
              <c:numCache>
                <c:formatCode>General</c:formatCode>
                <c:ptCount val="4"/>
                <c:pt idx="0">
                  <c:v>20</c:v>
                </c:pt>
                <c:pt idx="1">
                  <c:v>10</c:v>
                </c:pt>
                <c:pt idx="2">
                  <c:v>5</c:v>
                </c:pt>
                <c:pt idx="3">
                  <c:v>1</c:v>
                </c:pt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10.1</c:v>
                </c:pt>
                <c:pt idx="1">
                  <c:v>12.16</c:v>
                </c:pt>
                <c:pt idx="2">
                  <c:v>14.370000000000001</c:v>
                </c:pt>
                <c:pt idx="3">
                  <c:v>19.14</c:v>
                </c:pt>
              </c:numCache>
            </c:numRef>
          </c:val>
        </c:ser>
        <c:marker val="1"/>
        <c:axId val="72235648"/>
        <c:axId val="72254208"/>
      </c:lineChart>
      <c:catAx>
        <c:axId val="7223564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hr-HR" dirty="0" smtClean="0"/>
                  <a:t>Dugotrajnost</a:t>
                </a:r>
                <a:endParaRPr lang="hr-HR" dirty="0"/>
              </a:p>
            </c:rich>
          </c:tx>
          <c:layout/>
        </c:title>
        <c:numFmt formatCode="General" sourceLinked="1"/>
        <c:tickLblPos val="nextTo"/>
        <c:crossAx val="72254208"/>
        <c:crosses val="autoZero"/>
        <c:auto val="1"/>
        <c:lblAlgn val="ctr"/>
        <c:lblOffset val="100"/>
      </c:catAx>
      <c:valAx>
        <c:axId val="72254208"/>
        <c:scaling>
          <c:orientation val="minMax"/>
        </c:scaling>
        <c:axPos val="l"/>
        <c:majorGridlines/>
        <c:numFmt formatCode="General" sourceLinked="1"/>
        <c:tickLblPos val="nextTo"/>
        <c:crossAx val="72235648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sr-Latn-CS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42FDF8-7BC4-4682-AE75-27F20F42EBEC}" type="datetimeFigureOut">
              <a:rPr lang="hr-HR" smtClean="0"/>
              <a:pPr/>
              <a:t>5.6.2013.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47A2A3-1336-4429-A49C-FA49734DE4A7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FD3BBBF-C7A6-4026-A10A-668FC0E7D5A9}" type="datetime1">
              <a:rPr lang="hr-HR" smtClean="0"/>
              <a:pPr/>
              <a:t>5.6.2013.</a:t>
            </a:fld>
            <a:endParaRPr lang="hr-H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9B3D860-E21B-4FAE-97EF-063BE4A8B20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5A0D2E-8575-4989-B9A0-CEB56A79E9FE}" type="datetime1">
              <a:rPr lang="hr-HR" smtClean="0"/>
              <a:pPr/>
              <a:t>5.6.2013.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B3D860-E21B-4FAE-97EF-063BE4A8B20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DC31A5-58CE-4583-8B66-6ED2A3922922}" type="datetime1">
              <a:rPr lang="hr-HR" smtClean="0"/>
              <a:pPr/>
              <a:t>5.6.2013.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B3D860-E21B-4FAE-97EF-063BE4A8B20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D913D4-C426-4F7C-86CB-CEB59E6F42D8}" type="datetime1">
              <a:rPr lang="hr-HR" smtClean="0"/>
              <a:pPr/>
              <a:t>5.6.2013.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B3D860-E21B-4FAE-97EF-063BE4A8B208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C8438A-A7C5-40C9-A2D8-1D6E93159203}" type="datetime1">
              <a:rPr lang="hr-HR" smtClean="0"/>
              <a:pPr/>
              <a:t>5.6.2013.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B3D860-E21B-4FAE-97EF-063BE4A8B208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B51250-96AF-45A0-8AB0-F7BC54ABCD65}" type="datetime1">
              <a:rPr lang="hr-HR" smtClean="0"/>
              <a:pPr/>
              <a:t>5.6.2013.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B3D860-E21B-4FAE-97EF-063BE4A8B208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261746-6CC5-47C0-98B3-78BEB5DED6A5}" type="datetime1">
              <a:rPr lang="hr-HR" smtClean="0"/>
              <a:pPr/>
              <a:t>5.6.2013.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B3D860-E21B-4FAE-97EF-063BE4A8B20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6B3BEF-0E05-4B1C-8AEA-91C274851D5F}" type="datetime1">
              <a:rPr lang="hr-HR" smtClean="0"/>
              <a:pPr/>
              <a:t>5.6.2013.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B3D860-E21B-4FAE-97EF-063BE4A8B208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F9E083-275F-4A83-98A8-5BB782A8AF7B}" type="datetime1">
              <a:rPr lang="hr-HR" smtClean="0"/>
              <a:pPr/>
              <a:t>5.6.2013.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B3D860-E21B-4FAE-97EF-063BE4A8B20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ADF9252-C039-4111-848D-29B59C7DB3B5}" type="datetime1">
              <a:rPr lang="hr-HR" smtClean="0"/>
              <a:pPr/>
              <a:t>5.6.2013.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B3D860-E21B-4FAE-97EF-063BE4A8B20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A117C64-BC9B-47EB-B693-578F30662BF1}" type="datetime1">
              <a:rPr lang="hr-HR" smtClean="0"/>
              <a:pPr/>
              <a:t>5.6.2013.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9B3D860-E21B-4FAE-97EF-063BE4A8B208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26592C5-2363-4F24-9ED1-EBFFCB1EFFB5}" type="datetime1">
              <a:rPr lang="hr-HR" smtClean="0"/>
              <a:pPr/>
              <a:t>5.6.2013.</a:t>
            </a:fld>
            <a:endParaRPr lang="hr-H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9B3D860-E21B-4FAE-97EF-063BE4A8B208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r-HR" dirty="0" err="1" smtClean="0"/>
              <a:t>Paralelizacija</a:t>
            </a:r>
            <a:r>
              <a:rPr lang="hr-HR" dirty="0" smtClean="0"/>
              <a:t> genetskog algoritma na više računala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005064"/>
            <a:ext cx="7772400" cy="1199704"/>
          </a:xfrm>
        </p:spPr>
        <p:txBody>
          <a:bodyPr>
            <a:normAutofit/>
          </a:bodyPr>
          <a:lstStyle/>
          <a:p>
            <a:r>
              <a:rPr lang="hr-HR" sz="2400" dirty="0" smtClean="0"/>
              <a:t>Autor: Luka Marasović</a:t>
            </a:r>
          </a:p>
          <a:p>
            <a:r>
              <a:rPr lang="hr-HR" sz="2400" dirty="0" smtClean="0"/>
              <a:t>Mentor: doc.dr.sc. Domagoj </a:t>
            </a:r>
            <a:r>
              <a:rPr lang="hr-HR" sz="2400" dirty="0" err="1" smtClean="0"/>
              <a:t>Jakobović</a:t>
            </a:r>
            <a:r>
              <a:rPr lang="hr-HR" sz="2400" dirty="0" smtClean="0"/>
              <a:t>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491880" y="6453336"/>
            <a:ext cx="2392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smtClean="0"/>
              <a:t>Zagreb, lipanj 2013</a:t>
            </a:r>
            <a:endParaRPr lang="hr-H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3D860-E21B-4FAE-97EF-063BE4A8B208}" type="slidenum">
              <a:rPr lang="hr-HR" smtClean="0"/>
              <a:pPr/>
              <a:t>1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“</a:t>
            </a:r>
            <a:r>
              <a:rPr lang="hr-HR" dirty="0" err="1" smtClean="0"/>
              <a:t>Rastrigin</a:t>
            </a:r>
            <a:r>
              <a:rPr lang="hr-HR" dirty="0" smtClean="0"/>
              <a:t>” funkcija</a:t>
            </a:r>
          </a:p>
          <a:p>
            <a:pPr>
              <a:buNone/>
            </a:pPr>
            <a:endParaRPr lang="hr-HR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Rezultati</a:t>
            </a:r>
            <a:endParaRPr lang="hr-HR" dirty="0"/>
          </a:p>
        </p:txBody>
      </p:sp>
      <p:pic>
        <p:nvPicPr>
          <p:cNvPr id="4" name="Picture 3" descr="Rastrigin_functi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43608" y="1988840"/>
            <a:ext cx="7416824" cy="4063284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3D860-E21B-4FAE-97EF-063BE4A8B208}" type="slidenum">
              <a:rPr lang="hr-HR" smtClean="0"/>
              <a:pPr/>
              <a:t>10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Rezultati</a:t>
            </a:r>
            <a:endParaRPr lang="hr-H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3D860-E21B-4FAE-97EF-063BE4A8B208}" type="slidenum">
              <a:rPr lang="hr-HR" smtClean="0"/>
              <a:pPr/>
              <a:t>11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Rezultati</a:t>
            </a:r>
            <a:endParaRPr lang="hr-H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3D860-E21B-4FAE-97EF-063BE4A8B208}" type="slidenum">
              <a:rPr lang="hr-HR" smtClean="0"/>
              <a:pPr/>
              <a:t>12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Rezultati</a:t>
            </a:r>
            <a:endParaRPr lang="hr-HR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3D860-E21B-4FAE-97EF-063BE4A8B208}" type="slidenum">
              <a:rPr lang="hr-HR" smtClean="0"/>
              <a:pPr/>
              <a:t>13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Rezultati</a:t>
            </a:r>
            <a:endParaRPr lang="hr-HR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67544" y="2132856"/>
          <a:ext cx="2890664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5332"/>
                <a:gridCol w="1445332"/>
              </a:tblGrid>
              <a:tr h="370840">
                <a:tc>
                  <a:txBody>
                    <a:bodyPr/>
                    <a:lstStyle/>
                    <a:p>
                      <a:r>
                        <a:rPr lang="hr-HR" dirty="0" smtClean="0"/>
                        <a:t>Interval</a:t>
                      </a:r>
                      <a:r>
                        <a:rPr lang="hr-HR" baseline="0" dirty="0" smtClean="0"/>
                        <a:t> migracije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Vrijeme</a:t>
                      </a:r>
                      <a:endParaRPr lang="hr-H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smtClean="0"/>
                        <a:t>0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11.7</a:t>
                      </a:r>
                      <a:endParaRPr lang="hr-H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smtClean="0"/>
                        <a:t>1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12.1</a:t>
                      </a:r>
                      <a:endParaRPr lang="hr-H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Chart 6"/>
          <p:cNvGraphicFramePr/>
          <p:nvPr/>
        </p:nvGraphicFramePr>
        <p:xfrm>
          <a:off x="3635896" y="1484784"/>
          <a:ext cx="504056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3D860-E21B-4FAE-97EF-063BE4A8B208}" type="slidenum">
              <a:rPr lang="hr-HR" smtClean="0"/>
              <a:pPr/>
              <a:t>14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Pozitivne strane</a:t>
            </a:r>
          </a:p>
          <a:p>
            <a:pPr>
              <a:buFont typeface="Courier New" pitchFamily="49" charset="0"/>
              <a:buChar char="o"/>
            </a:pPr>
            <a:r>
              <a:rPr lang="hr-HR" dirty="0" smtClean="0"/>
              <a:t>Potencijal</a:t>
            </a:r>
          </a:p>
          <a:p>
            <a:pPr>
              <a:buFont typeface="Courier New" pitchFamily="49" charset="0"/>
              <a:buChar char="o"/>
            </a:pPr>
            <a:r>
              <a:rPr lang="hr-HR" dirty="0" smtClean="0"/>
              <a:t>Konvergencija</a:t>
            </a:r>
          </a:p>
          <a:p>
            <a:pPr>
              <a:buNone/>
            </a:pPr>
            <a:endParaRPr lang="hr-HR" dirty="0" smtClean="0"/>
          </a:p>
          <a:p>
            <a:r>
              <a:rPr lang="hr-HR" dirty="0" smtClean="0"/>
              <a:t>Negativne strane</a:t>
            </a:r>
          </a:p>
          <a:p>
            <a:pPr>
              <a:buFont typeface="Courier New" pitchFamily="49" charset="0"/>
              <a:buChar char="o"/>
            </a:pPr>
            <a:r>
              <a:rPr lang="hr-HR" dirty="0" smtClean="0"/>
              <a:t>Vrijeme pokretanja</a:t>
            </a:r>
          </a:p>
          <a:p>
            <a:pPr>
              <a:buFont typeface="Courier New" pitchFamily="49" charset="0"/>
              <a:buChar char="o"/>
            </a:pPr>
            <a:r>
              <a:rPr lang="hr-HR" dirty="0" smtClean="0"/>
              <a:t>Sinkronizacija</a:t>
            </a:r>
          </a:p>
          <a:p>
            <a:pPr>
              <a:buFont typeface="Courier New" pitchFamily="49" charset="0"/>
              <a:buChar char="o"/>
            </a:pPr>
            <a:r>
              <a:rPr lang="hr-HR" dirty="0" smtClean="0"/>
              <a:t>Specifičnosti platforme</a:t>
            </a:r>
            <a:endParaRPr lang="hr-H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Zaključak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3D860-E21B-4FAE-97EF-063BE4A8B208}" type="slidenum">
              <a:rPr lang="hr-HR" smtClean="0"/>
              <a:pPr/>
              <a:t>15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Hvala </a:t>
            </a:r>
            <a:r>
              <a:rPr lang="hr-HR" smtClean="0"/>
              <a:t>na pažnji!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3D860-E21B-4FAE-97EF-063BE4A8B208}" type="slidenum">
              <a:rPr lang="hr-HR" smtClean="0"/>
              <a:pPr/>
              <a:t>16</a:t>
            </a:fld>
            <a:endParaRPr lang="hr-H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Paralelni genetski algoritmi</a:t>
            </a:r>
          </a:p>
          <a:p>
            <a:r>
              <a:rPr lang="hr-HR" dirty="0" smtClean="0"/>
              <a:t>MPI</a:t>
            </a:r>
          </a:p>
          <a:p>
            <a:r>
              <a:rPr lang="hr-HR" dirty="0" err="1" smtClean="0"/>
              <a:t>OpenCL</a:t>
            </a:r>
            <a:endParaRPr lang="hr-HR" dirty="0" smtClean="0"/>
          </a:p>
          <a:p>
            <a:r>
              <a:rPr lang="hr-HR" dirty="0" smtClean="0"/>
              <a:t>Programsko ostvarenje</a:t>
            </a:r>
          </a:p>
          <a:p>
            <a:r>
              <a:rPr lang="hr-HR" dirty="0" smtClean="0"/>
              <a:t>Rezultati</a:t>
            </a:r>
          </a:p>
          <a:p>
            <a:r>
              <a:rPr lang="hr-HR" dirty="0" smtClean="0"/>
              <a:t>Zaključak</a:t>
            </a:r>
            <a:endParaRPr lang="hr-H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Uvod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3D860-E21B-4FAE-97EF-063BE4A8B208}" type="slidenum">
              <a:rPr lang="hr-HR" smtClean="0"/>
              <a:pPr/>
              <a:t>2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Način </a:t>
            </a:r>
            <a:r>
              <a:rPr lang="hr-HR" dirty="0" err="1" smtClean="0"/>
              <a:t>paralelizacije</a:t>
            </a:r>
            <a:r>
              <a:rPr lang="hr-HR" dirty="0" smtClean="0"/>
              <a:t>:</a:t>
            </a:r>
          </a:p>
          <a:p>
            <a:pPr marL="624078" indent="-514350">
              <a:buFont typeface="+mj-lt"/>
              <a:buAutoNum type="alphaLcParenR"/>
            </a:pPr>
            <a:r>
              <a:rPr lang="hr-HR" dirty="0" smtClean="0"/>
              <a:t>evaluacija</a:t>
            </a:r>
          </a:p>
          <a:p>
            <a:pPr marL="624078" indent="-514350">
              <a:buFont typeface="+mj-lt"/>
              <a:buAutoNum type="alphaLcParenR"/>
            </a:pPr>
            <a:r>
              <a:rPr lang="hr-HR" dirty="0" smtClean="0"/>
              <a:t>dekompozicija</a:t>
            </a:r>
          </a:p>
          <a:p>
            <a:pPr marL="624078" indent="-514350">
              <a:buNone/>
            </a:pPr>
            <a:endParaRPr lang="hr-HR" dirty="0" smtClean="0"/>
          </a:p>
          <a:p>
            <a:r>
              <a:rPr lang="hr-HR" dirty="0" smtClean="0"/>
              <a:t>Razina </a:t>
            </a:r>
            <a:r>
              <a:rPr lang="hr-HR" dirty="0" err="1" smtClean="0"/>
              <a:t>paralelizacije</a:t>
            </a:r>
            <a:r>
              <a:rPr lang="hr-HR" dirty="0" smtClean="0"/>
              <a:t>:</a:t>
            </a:r>
          </a:p>
          <a:p>
            <a:pPr marL="624078" indent="-514350">
              <a:buFont typeface="+mj-lt"/>
              <a:buAutoNum type="alphaLcParenR"/>
            </a:pPr>
            <a:r>
              <a:rPr lang="hr-HR" dirty="0" err="1" smtClean="0"/>
              <a:t>krupnozrnata</a:t>
            </a:r>
            <a:endParaRPr lang="hr-HR" dirty="0" smtClean="0"/>
          </a:p>
          <a:p>
            <a:pPr marL="624078" indent="-514350">
              <a:buFont typeface="+mj-lt"/>
              <a:buAutoNum type="alphaLcParenR"/>
            </a:pPr>
            <a:r>
              <a:rPr lang="hr-HR" dirty="0" err="1" smtClean="0"/>
              <a:t>sitnozrnata</a:t>
            </a:r>
            <a:endParaRPr lang="hr-HR" dirty="0" smtClean="0"/>
          </a:p>
          <a:p>
            <a:pPr marL="624078" indent="-514350">
              <a:buFont typeface="+mj-lt"/>
              <a:buAutoNum type="alphaLcParenR"/>
            </a:pPr>
            <a:r>
              <a:rPr lang="hr-HR" dirty="0" smtClean="0"/>
              <a:t>“gospodar i sluga” </a:t>
            </a:r>
          </a:p>
          <a:p>
            <a:pPr marL="624078" indent="-514350">
              <a:buNone/>
            </a:pPr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pPr marL="624078" indent="-514350">
              <a:buNone/>
            </a:pPr>
            <a:endParaRPr lang="hr-H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Paralelni genetski algoritmi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3D860-E21B-4FAE-97EF-063BE4A8B208}" type="slidenum">
              <a:rPr lang="hr-HR" smtClean="0"/>
              <a:pPr/>
              <a:t>3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err="1" smtClean="0"/>
              <a:t>Message</a:t>
            </a:r>
            <a:r>
              <a:rPr lang="hr-HR" dirty="0" smtClean="0"/>
              <a:t> </a:t>
            </a:r>
            <a:r>
              <a:rPr lang="hr-HR" dirty="0" err="1" smtClean="0"/>
              <a:t>Passing</a:t>
            </a:r>
            <a:r>
              <a:rPr lang="hr-HR" dirty="0" smtClean="0"/>
              <a:t> </a:t>
            </a:r>
            <a:r>
              <a:rPr lang="hr-HR" dirty="0" err="1" smtClean="0"/>
              <a:t>Interface</a:t>
            </a:r>
            <a:endParaRPr lang="hr-HR" dirty="0" smtClean="0"/>
          </a:p>
          <a:p>
            <a:pPr>
              <a:buNone/>
            </a:pPr>
            <a:r>
              <a:rPr lang="hr-HR" dirty="0" smtClean="0"/>
              <a:t>	- standard razmjene podataka među procesima</a:t>
            </a:r>
          </a:p>
          <a:p>
            <a:r>
              <a:rPr lang="hr-HR" dirty="0" smtClean="0"/>
              <a:t>Univerzalan</a:t>
            </a:r>
          </a:p>
          <a:p>
            <a:pPr>
              <a:buNone/>
            </a:pPr>
            <a:r>
              <a:rPr lang="hr-HR" dirty="0" smtClean="0"/>
              <a:t>	- </a:t>
            </a:r>
            <a:r>
              <a:rPr lang="hr-HR" dirty="0" err="1" smtClean="0"/>
              <a:t>message</a:t>
            </a:r>
            <a:r>
              <a:rPr lang="hr-HR" dirty="0" smtClean="0"/>
              <a:t>-</a:t>
            </a:r>
            <a:r>
              <a:rPr lang="hr-HR" dirty="0" err="1" smtClean="0"/>
              <a:t>passing</a:t>
            </a:r>
            <a:r>
              <a:rPr lang="hr-HR" dirty="0" smtClean="0"/>
              <a:t> model</a:t>
            </a:r>
          </a:p>
          <a:p>
            <a:r>
              <a:rPr lang="hr-HR" dirty="0" smtClean="0"/>
              <a:t>Ekspresivnost</a:t>
            </a:r>
          </a:p>
          <a:p>
            <a:pPr>
              <a:buNone/>
            </a:pPr>
            <a:r>
              <a:rPr lang="hr-HR" dirty="0" smtClean="0"/>
              <a:t>	- kontrola</a:t>
            </a:r>
          </a:p>
          <a:p>
            <a:r>
              <a:rPr lang="hr-HR" dirty="0" smtClean="0"/>
              <a:t>Mehanizmi</a:t>
            </a:r>
            <a:endParaRPr lang="hr-H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MPI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3D860-E21B-4FAE-97EF-063BE4A8B208}" type="slidenum">
              <a:rPr lang="hr-HR" smtClean="0"/>
              <a:pPr/>
              <a:t>4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latform_mode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0406" y="2420888"/>
            <a:ext cx="8723594" cy="3384376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Framework za heterogene platforme</a:t>
            </a:r>
          </a:p>
          <a:p>
            <a:r>
              <a:rPr lang="hr-HR" dirty="0" smtClean="0"/>
              <a:t>Model platforme</a:t>
            </a:r>
          </a:p>
          <a:p>
            <a:pPr>
              <a:buNone/>
            </a:pPr>
            <a:endParaRPr lang="hr-H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OpenCL</a:t>
            </a:r>
            <a:endParaRPr lang="hr-H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3D860-E21B-4FAE-97EF-063BE4A8B208}" type="slidenum">
              <a:rPr lang="hr-HR" smtClean="0"/>
              <a:pPr/>
              <a:t>5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Memorijski </a:t>
            </a:r>
          </a:p>
          <a:p>
            <a:pPr>
              <a:buNone/>
            </a:pPr>
            <a:r>
              <a:rPr lang="hr-HR" dirty="0" smtClean="0"/>
              <a:t>model</a:t>
            </a:r>
            <a:endParaRPr lang="hr-H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OpenCL</a:t>
            </a:r>
            <a:endParaRPr lang="hr-HR" dirty="0"/>
          </a:p>
        </p:txBody>
      </p:sp>
      <p:pic>
        <p:nvPicPr>
          <p:cNvPr id="5" name="Picture 4" descr="memory_mode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15816" y="1124744"/>
            <a:ext cx="5976664" cy="5234595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3D860-E21B-4FAE-97EF-063BE4A8B208}" type="slidenum">
              <a:rPr lang="hr-HR" smtClean="0"/>
              <a:pPr/>
              <a:t>6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Model </a:t>
            </a:r>
          </a:p>
          <a:p>
            <a:pPr>
              <a:buNone/>
            </a:pPr>
            <a:r>
              <a:rPr lang="hr-HR" dirty="0" smtClean="0"/>
              <a:t>izvršavanja</a:t>
            </a:r>
            <a:endParaRPr lang="hr-H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OpenCL</a:t>
            </a:r>
            <a:endParaRPr lang="hr-HR" dirty="0"/>
          </a:p>
        </p:txBody>
      </p:sp>
      <p:pic>
        <p:nvPicPr>
          <p:cNvPr id="4" name="Picture 3" descr="execution_mode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71800" y="1268761"/>
            <a:ext cx="5328592" cy="2863926"/>
          </a:xfrm>
          <a:prstGeom prst="rect">
            <a:avLst/>
          </a:prstGeom>
        </p:spPr>
      </p:pic>
      <p:pic>
        <p:nvPicPr>
          <p:cNvPr id="5" name="Picture 4" descr="execution_model_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59832" y="4221088"/>
            <a:ext cx="5040560" cy="2420941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3D860-E21B-4FAE-97EF-063BE4A8B208}" type="slidenum">
              <a:rPr lang="hr-HR" smtClean="0"/>
              <a:pPr/>
              <a:t>7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Asinkroni distribuirani genetski algoritam sa elitnom selekcijom</a:t>
            </a:r>
          </a:p>
          <a:p>
            <a:pPr>
              <a:buFont typeface="Courier New" pitchFamily="49" charset="0"/>
              <a:buChar char="o"/>
            </a:pPr>
            <a:r>
              <a:rPr lang="hr-HR" dirty="0" smtClean="0"/>
              <a:t>Generacijski</a:t>
            </a:r>
          </a:p>
          <a:p>
            <a:pPr>
              <a:buFont typeface="Courier New" pitchFamily="49" charset="0"/>
              <a:buChar char="o"/>
            </a:pPr>
            <a:r>
              <a:rPr lang="hr-HR" dirty="0" smtClean="0"/>
              <a:t>“</a:t>
            </a:r>
            <a:r>
              <a:rPr lang="hr-HR" dirty="0" err="1" smtClean="0"/>
              <a:t>Online</a:t>
            </a:r>
            <a:r>
              <a:rPr lang="hr-HR" dirty="0" smtClean="0"/>
              <a:t>-</a:t>
            </a:r>
            <a:r>
              <a:rPr lang="hr-HR" dirty="0" err="1" smtClean="0"/>
              <a:t>compilation</a:t>
            </a:r>
            <a:r>
              <a:rPr lang="hr-HR" dirty="0" smtClean="0"/>
              <a:t>“</a:t>
            </a:r>
          </a:p>
          <a:p>
            <a:pPr>
              <a:buFont typeface="Courier New" pitchFamily="49" charset="0"/>
              <a:buChar char="o"/>
            </a:pPr>
            <a:r>
              <a:rPr lang="hr-HR" dirty="0" smtClean="0"/>
              <a:t>Klijent-poslužitelj topologija</a:t>
            </a:r>
          </a:p>
          <a:p>
            <a:pPr>
              <a:buFont typeface="Courier New" pitchFamily="49" charset="0"/>
              <a:buChar char="o"/>
            </a:pPr>
            <a:r>
              <a:rPr lang="hr-HR" dirty="0" smtClean="0"/>
              <a:t>Parametri:</a:t>
            </a:r>
          </a:p>
          <a:p>
            <a:pPr marL="624078" indent="-514350">
              <a:buFont typeface="+mj-lt"/>
              <a:buAutoNum type="arabicParenR"/>
            </a:pPr>
            <a:r>
              <a:rPr lang="hr-HR" dirty="0" smtClean="0"/>
              <a:t>Interval slanja</a:t>
            </a:r>
          </a:p>
          <a:p>
            <a:pPr marL="624078" indent="-514350">
              <a:buFont typeface="+mj-lt"/>
              <a:buAutoNum type="arabicParenR"/>
            </a:pPr>
            <a:r>
              <a:rPr lang="hr-HR" dirty="0" smtClean="0"/>
              <a:t>Dugotrajnost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Programsko ostvarenje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3D860-E21B-4FAE-97EF-063BE4A8B208}" type="slidenum">
              <a:rPr lang="hr-HR" smtClean="0"/>
              <a:pPr/>
              <a:t>8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Binarni kromosom, n-</a:t>
            </a:r>
            <a:r>
              <a:rPr lang="hr-HR" dirty="0" err="1" smtClean="0"/>
              <a:t>dimenzionalan</a:t>
            </a:r>
            <a:endParaRPr lang="hr-HR" dirty="0" smtClean="0"/>
          </a:p>
          <a:p>
            <a:r>
              <a:rPr lang="hr-HR" dirty="0" smtClean="0"/>
              <a:t>GPU</a:t>
            </a:r>
          </a:p>
          <a:p>
            <a:pPr marL="624078" indent="-514350">
              <a:buFont typeface="+mj-lt"/>
              <a:buAutoNum type="arabicParenR"/>
            </a:pPr>
            <a:r>
              <a:rPr lang="hr-HR" dirty="0" smtClean="0"/>
              <a:t>Križanje</a:t>
            </a:r>
          </a:p>
          <a:p>
            <a:pPr marL="624078" indent="-514350">
              <a:buFont typeface="+mj-lt"/>
              <a:buAutoNum type="arabicParenR"/>
            </a:pPr>
            <a:r>
              <a:rPr lang="hr-HR" dirty="0" smtClean="0"/>
              <a:t>Mutacija</a:t>
            </a:r>
          </a:p>
          <a:p>
            <a:pPr marL="624078" indent="-514350">
              <a:buFont typeface="+mj-lt"/>
              <a:buAutoNum type="arabicParenR"/>
            </a:pPr>
            <a:r>
              <a:rPr lang="hr-HR" dirty="0" smtClean="0"/>
              <a:t>Pretvorba binarnog zapisa</a:t>
            </a:r>
          </a:p>
          <a:p>
            <a:r>
              <a:rPr lang="hr-HR" dirty="0" smtClean="0"/>
              <a:t>CPU</a:t>
            </a:r>
          </a:p>
          <a:p>
            <a:pPr marL="624078" indent="-514350">
              <a:buFont typeface="+mj-lt"/>
              <a:buAutoNum type="arabicParenR"/>
            </a:pPr>
            <a:r>
              <a:rPr lang="hr-HR" dirty="0" smtClean="0"/>
              <a:t>Selekcija</a:t>
            </a:r>
          </a:p>
          <a:p>
            <a:pPr marL="624078" indent="-514350">
              <a:buFont typeface="+mj-lt"/>
              <a:buAutoNum type="arabicParenR"/>
            </a:pPr>
            <a:r>
              <a:rPr lang="hr-HR" dirty="0" smtClean="0"/>
              <a:t>Izračun dobrote</a:t>
            </a:r>
          </a:p>
          <a:p>
            <a:pPr>
              <a:buFont typeface="Courier New" pitchFamily="49" charset="0"/>
              <a:buChar char="o"/>
            </a:pPr>
            <a:endParaRPr lang="hr-HR" dirty="0" smtClean="0"/>
          </a:p>
          <a:p>
            <a:pPr>
              <a:buFont typeface="Courier New" pitchFamily="49" charset="0"/>
              <a:buChar char="o"/>
            </a:pPr>
            <a:endParaRPr lang="hr-H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Programsko ostvarenje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3D860-E21B-4FAE-97EF-063BE4A8B208}" type="slidenum">
              <a:rPr lang="hr-HR" smtClean="0"/>
              <a:pPr/>
              <a:t>9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285</TotalTime>
  <Words>158</Words>
  <Application>Microsoft Office PowerPoint</Application>
  <PresentationFormat>On-screen Show (4:3)</PresentationFormat>
  <Paragraphs>101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Concourse</vt:lpstr>
      <vt:lpstr>Paralelizacija genetskog algoritma na više računala</vt:lpstr>
      <vt:lpstr>Uvod</vt:lpstr>
      <vt:lpstr>Paralelni genetski algoritmi</vt:lpstr>
      <vt:lpstr>MPI</vt:lpstr>
      <vt:lpstr>OpenCL</vt:lpstr>
      <vt:lpstr>OpenCL</vt:lpstr>
      <vt:lpstr>OpenCL</vt:lpstr>
      <vt:lpstr>Programsko ostvarenje</vt:lpstr>
      <vt:lpstr>Programsko ostvarenje</vt:lpstr>
      <vt:lpstr>Rezultati</vt:lpstr>
      <vt:lpstr>Rezultati</vt:lpstr>
      <vt:lpstr>Rezultati</vt:lpstr>
      <vt:lpstr>Rezultati</vt:lpstr>
      <vt:lpstr>Rezultati</vt:lpstr>
      <vt:lpstr>Zaključak</vt:lpstr>
      <vt:lpstr>Hvala na pažnji!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Paralelizacija genetskog algoritma na više računala</dc:title>
  <dc:creator>Lucky</dc:creator>
  <cp:lastModifiedBy>Lucky</cp:lastModifiedBy>
  <cp:revision>27</cp:revision>
  <dcterms:created xsi:type="dcterms:W3CDTF">2013-06-05T06:35:03Z</dcterms:created>
  <dcterms:modified xsi:type="dcterms:W3CDTF">2013-06-05T14:42:34Z</dcterms:modified>
</cp:coreProperties>
</file>