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4" r:id="rId13"/>
    <p:sldId id="273" r:id="rId14"/>
    <p:sldId id="268" r:id="rId15"/>
    <p:sldId id="269" r:id="rId16"/>
    <p:sldId id="275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6C5678-EE20-4FA5-88E2-6E0BD67A2E26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CAEA93-55E7-4DA9-90C2-089A26EEFEC4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6/12/13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976" y="3881760"/>
            <a:ext cx="5651227" cy="14690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a-IN" dirty="0" smtClean="0"/>
              <a:t>Maja </a:t>
            </a:r>
            <a:r>
              <a:rPr lang="ta-IN" dirty="0" smtClean="0"/>
              <a:t>Kontrec</a:t>
            </a:r>
          </a:p>
          <a:p>
            <a:pPr>
              <a:lnSpc>
                <a:spcPct val="150000"/>
              </a:lnSpc>
            </a:pPr>
            <a:r>
              <a:rPr lang="ta-IN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mentor: prof. dr. sc. Domagoj Jakobović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964382" cy="3272160"/>
          </a:xfrm>
        </p:spPr>
        <p:txBody>
          <a:bodyPr/>
          <a:lstStyle/>
          <a:p>
            <a:pPr algn="l"/>
            <a:r>
              <a:rPr lang="ta-IN" sz="5000" dirty="0" smtClean="0"/>
              <a:t>Petlje u genetskom programiranju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6365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544309" cy="47903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a-IN" sz="2200" dirty="0" smtClean="0"/>
              <a:t>korištenje </a:t>
            </a:r>
            <a:r>
              <a:rPr lang="ta-IN" sz="2200" dirty="0" smtClean="0"/>
              <a:t>indeksa</a:t>
            </a:r>
          </a:p>
          <a:p>
            <a:pPr algn="just">
              <a:lnSpc>
                <a:spcPct val="150000"/>
              </a:lnSpc>
            </a:pPr>
            <a:r>
              <a:rPr lang="ta-IN" sz="2200" dirty="0" smtClean="0"/>
              <a:t> </a:t>
            </a:r>
            <a:r>
              <a:rPr lang="ta-IN" sz="2200" dirty="0" smtClean="0"/>
              <a:t>ugnježđene petlje</a:t>
            </a:r>
          </a:p>
          <a:p>
            <a:pPr algn="just">
              <a:lnSpc>
                <a:spcPct val="150000"/>
              </a:lnSpc>
            </a:pPr>
            <a:r>
              <a:rPr lang="ta-IN" sz="2200" dirty="0" smtClean="0"/>
              <a:t>primjena na sortiranje </a:t>
            </a:r>
            <a:r>
              <a:rPr lang="ta-IN" sz="2200" dirty="0" smtClean="0"/>
              <a:t>niza</a:t>
            </a:r>
          </a:p>
          <a:p>
            <a:pPr algn="just">
              <a:lnSpc>
                <a:spcPct val="150000"/>
              </a:lnSpc>
            </a:pPr>
            <a:endParaRPr lang="ta-IN" sz="2200" dirty="0" smtClean="0"/>
          </a:p>
          <a:p>
            <a:pPr algn="just">
              <a:lnSpc>
                <a:spcPct val="150000"/>
              </a:lnSpc>
            </a:pPr>
            <a:r>
              <a:rPr lang="ta-IN" sz="2200" dirty="0" smtClean="0"/>
              <a:t>jedinka je lista funkcija koje se slijedno izvršavaju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vlastita implementacija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735" y="1847139"/>
            <a:ext cx="8365811" cy="4387003"/>
          </a:xfrm>
        </p:spPr>
        <p:txBody>
          <a:bodyPr/>
          <a:lstStyle/>
          <a:p>
            <a:r>
              <a:rPr lang="ta-IN" dirty="0" smtClean="0"/>
              <a:t>svaka funkcija nakon izvršavanja poziva susjednu funkciju da se izvrši</a:t>
            </a:r>
          </a:p>
          <a:p>
            <a:endParaRPr lang="ta-IN" dirty="0"/>
          </a:p>
          <a:p>
            <a:endParaRPr lang="ta-IN" dirty="0" smtClean="0"/>
          </a:p>
          <a:p>
            <a:endParaRPr lang="ta-IN" dirty="0"/>
          </a:p>
          <a:p>
            <a:endParaRPr lang="ta-IN" dirty="0" smtClean="0"/>
          </a:p>
          <a:p>
            <a:endParaRPr lang="ta-IN" dirty="0"/>
          </a:p>
          <a:p>
            <a:endParaRPr lang="ta-IN" dirty="0" smtClean="0"/>
          </a:p>
          <a:p>
            <a:endParaRPr lang="ta-IN" dirty="0"/>
          </a:p>
          <a:p>
            <a:endParaRPr lang="ta-IN" dirty="0" smtClean="0"/>
          </a:p>
          <a:p>
            <a:r>
              <a:rPr lang="ta-IN" dirty="0" smtClean="0"/>
              <a:t>svaka funkcija </a:t>
            </a:r>
            <a:r>
              <a:rPr lang="ta-IN" dirty="0" smtClean="0"/>
              <a:t>ima referencu na </a:t>
            </a:r>
            <a:r>
              <a:rPr lang="ta-IN" b="1" dirty="0" smtClean="0">
                <a:solidFill>
                  <a:schemeClr val="accent1"/>
                </a:solidFill>
              </a:rPr>
              <a:t>okolinu</a:t>
            </a:r>
            <a:r>
              <a:rPr lang="ta-IN" dirty="0" smtClean="0"/>
              <a:t> koja sadrži varijable koje smije koristiti pri izvršavanju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vlastita implementacija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3"/>
          <a:stretch>
            <a:fillRect/>
          </a:stretch>
        </p:blipFill>
        <p:spPr bwMode="auto">
          <a:xfrm>
            <a:off x="909055" y="2661252"/>
            <a:ext cx="7334531" cy="257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2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9302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a-IN" dirty="0" smtClean="0"/>
              <a:t>implementiraju metodu za svoje </a:t>
            </a:r>
            <a:r>
              <a:rPr lang="ta-IN" dirty="0" smtClean="0">
                <a:solidFill>
                  <a:srgbClr val="C66951"/>
                </a:solidFill>
              </a:rPr>
              <a:t>izvršavanje</a:t>
            </a:r>
            <a:r>
              <a:rPr lang="ta-IN" dirty="0" smtClean="0"/>
              <a:t> i njoj specifičnu </a:t>
            </a:r>
            <a:r>
              <a:rPr lang="ta-IN" dirty="0" smtClean="0">
                <a:solidFill>
                  <a:srgbClr val="C66951"/>
                </a:solidFill>
              </a:rPr>
              <a:t>mutaciju</a:t>
            </a:r>
          </a:p>
          <a:p>
            <a:pPr>
              <a:lnSpc>
                <a:spcPct val="150000"/>
              </a:lnSpc>
            </a:pPr>
            <a:r>
              <a:rPr lang="ta-IN" dirty="0" smtClean="0"/>
              <a:t>nakon vlastitog izvršavanja pozivaju slijedeću funkciju na izvršavanje</a:t>
            </a:r>
          </a:p>
          <a:p>
            <a:pPr>
              <a:lnSpc>
                <a:spcPct val="150000"/>
              </a:lnSpc>
            </a:pPr>
            <a:r>
              <a:rPr lang="ta-IN" dirty="0" smtClean="0"/>
              <a:t>prilikom stvaranja svaka funkcija prima odgovarajuće parametre koji ju definiraju</a:t>
            </a:r>
          </a:p>
          <a:p>
            <a:pPr>
              <a:lnSpc>
                <a:spcPct val="150000"/>
              </a:lnSpc>
            </a:pPr>
            <a:endParaRPr lang="ta-IN" dirty="0"/>
          </a:p>
          <a:p>
            <a:pPr>
              <a:lnSpc>
                <a:spcPct val="150000"/>
              </a:lnSpc>
            </a:pPr>
            <a:r>
              <a:rPr lang="ta-IN" dirty="0" smtClean="0"/>
              <a:t>forLoop</a:t>
            </a:r>
          </a:p>
          <a:p>
            <a:pPr>
              <a:lnSpc>
                <a:spcPct val="150000"/>
              </a:lnSpc>
            </a:pPr>
            <a:r>
              <a:rPr lang="ta-IN" dirty="0" smtClean="0"/>
              <a:t>swap</a:t>
            </a:r>
          </a:p>
          <a:p>
            <a:pPr>
              <a:lnSpc>
                <a:spcPct val="150000"/>
              </a:lnSpc>
            </a:pPr>
            <a:r>
              <a:rPr lang="ta-IN" dirty="0" smtClean="0"/>
              <a:t>ifGreater</a:t>
            </a:r>
          </a:p>
          <a:p>
            <a:pPr>
              <a:lnSpc>
                <a:spcPct val="150000"/>
              </a:lnSpc>
            </a:pPr>
            <a:r>
              <a:rPr lang="ta-IN" dirty="0" smtClean="0"/>
              <a:t>ifSmaller</a:t>
            </a:r>
            <a:endParaRPr lang="ta-IN" dirty="0" smtClean="0">
              <a:solidFill>
                <a:srgbClr val="C6695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funkcije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1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67" y="1820510"/>
            <a:ext cx="8407893" cy="492870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a-IN" dirty="0" smtClean="0"/>
              <a:t>sadrži polja varijabli koje funkcije mogu koristiti</a:t>
            </a:r>
          </a:p>
          <a:p>
            <a:pPr marL="548640" lvl="2" indent="-228600">
              <a:lnSpc>
                <a:spcPct val="170000"/>
              </a:lnSpc>
              <a:buClr>
                <a:schemeClr val="accent1"/>
              </a:buClr>
              <a:buFont typeface="Wingdings 2" pitchFamily="18" charset="2"/>
              <a:buChar char=""/>
            </a:pPr>
            <a:r>
              <a:rPr lang="ta-IN" dirty="0" smtClean="0"/>
              <a:t>proslijeđivanje putem </a:t>
            </a:r>
            <a:r>
              <a:rPr lang="ta-IN" dirty="0"/>
              <a:t>pozicije u </a:t>
            </a:r>
            <a:r>
              <a:rPr lang="ta-IN" dirty="0" smtClean="0"/>
              <a:t>polju</a:t>
            </a:r>
          </a:p>
          <a:p>
            <a:pPr>
              <a:lnSpc>
                <a:spcPct val="170000"/>
              </a:lnSpc>
            </a:pPr>
            <a:r>
              <a:rPr lang="ta-IN" dirty="0" smtClean="0">
                <a:solidFill>
                  <a:schemeClr val="accent1"/>
                </a:solidFill>
              </a:rPr>
              <a:t>polje varijabli</a:t>
            </a:r>
          </a:p>
          <a:p>
            <a:pPr>
              <a:lnSpc>
                <a:spcPct val="170000"/>
              </a:lnSpc>
            </a:pPr>
            <a:r>
              <a:rPr lang="ta-IN" dirty="0" smtClean="0">
                <a:solidFill>
                  <a:schemeClr val="accent1"/>
                </a:solidFill>
              </a:rPr>
              <a:t>polje indeksa for petlji</a:t>
            </a:r>
          </a:p>
          <a:p>
            <a:pPr>
              <a:lnSpc>
                <a:spcPct val="170000"/>
              </a:lnSpc>
            </a:pPr>
            <a:r>
              <a:rPr lang="ta-IN" dirty="0" smtClean="0">
                <a:solidFill>
                  <a:srgbClr val="534949"/>
                </a:solidFill>
              </a:rPr>
              <a:t>for petlje - dodavanje vlastitog indeksa u polje indeksa for petlji</a:t>
            </a:r>
          </a:p>
          <a:p>
            <a:pPr lvl="1">
              <a:lnSpc>
                <a:spcPct val="170000"/>
              </a:lnSpc>
            </a:pPr>
            <a:r>
              <a:rPr lang="ta-IN" dirty="0" smtClean="0">
                <a:solidFill>
                  <a:srgbClr val="534949"/>
                </a:solidFill>
              </a:rPr>
              <a:t>ažuriranje indeksa prilikom izvršavanja</a:t>
            </a:r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okolina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4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55312"/>
            <a:ext cx="8407893" cy="51082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a-IN" dirty="0" smtClean="0"/>
              <a:t>pri stvaranju prima 5 parametara</a:t>
            </a:r>
          </a:p>
          <a:p>
            <a:pPr lvl="1">
              <a:lnSpc>
                <a:spcPct val="150000"/>
              </a:lnSpc>
            </a:pPr>
            <a:r>
              <a:rPr lang="ta-IN" dirty="0"/>
              <a:t>dubina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označava koliko petlja ima nadpetlji </a:t>
            </a:r>
            <a:endParaRPr lang="ta-IN" dirty="0"/>
          </a:p>
          <a:p>
            <a:pPr lvl="1">
              <a:lnSpc>
                <a:spcPct val="150000"/>
              </a:lnSpc>
            </a:pPr>
            <a:r>
              <a:rPr lang="ta-IN" dirty="0"/>
              <a:t>početni indeks</a:t>
            </a:r>
          </a:p>
          <a:p>
            <a:pPr lvl="1">
              <a:lnSpc>
                <a:spcPct val="150000"/>
              </a:lnSpc>
            </a:pPr>
            <a:r>
              <a:rPr lang="ta-IN" dirty="0"/>
              <a:t>završni indeks</a:t>
            </a:r>
          </a:p>
          <a:p>
            <a:pPr lvl="1">
              <a:lnSpc>
                <a:spcPct val="150000"/>
              </a:lnSpc>
            </a:pPr>
            <a:r>
              <a:rPr lang="ta-IN" dirty="0" smtClean="0"/>
              <a:t>tijelo</a:t>
            </a:r>
            <a:endParaRPr lang="ta-IN" dirty="0"/>
          </a:p>
          <a:p>
            <a:pPr lvl="1">
              <a:lnSpc>
                <a:spcPct val="150000"/>
              </a:lnSpc>
            </a:pPr>
            <a:r>
              <a:rPr lang="ta-IN" dirty="0" smtClean="0"/>
              <a:t>okolinu</a:t>
            </a:r>
          </a:p>
          <a:p>
            <a:pPr lvl="1">
              <a:lnSpc>
                <a:spcPct val="150000"/>
              </a:lnSpc>
            </a:pPr>
            <a:r>
              <a:rPr lang="ta-IN" dirty="0" smtClean="0"/>
              <a:t>redni broj vlastitog indeksa (za referenciranje u polju indeksa)</a:t>
            </a:r>
            <a:endParaRPr lang="ta-IN" dirty="0" smtClean="0"/>
          </a:p>
          <a:p>
            <a:pPr lvl="1">
              <a:lnSpc>
                <a:spcPct val="150000"/>
              </a:lnSpc>
            </a:pPr>
            <a:r>
              <a:rPr lang="ta-IN" dirty="0" smtClean="0"/>
              <a:t>(operand ukoliko petlja za napredovanje neku drugu aritmetičku funkciju</a:t>
            </a:r>
            <a:r>
              <a:rPr lang="ta-IN" dirty="0" smtClean="0"/>
              <a:t>)</a:t>
            </a:r>
          </a:p>
          <a:p>
            <a:pPr lvl="1">
              <a:lnSpc>
                <a:spcPct val="150000"/>
              </a:lnSpc>
            </a:pPr>
            <a:endParaRPr lang="ta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for petlja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69464"/>
            <a:ext cx="8407893" cy="18776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a-IN" dirty="0" smtClean="0"/>
              <a:t>križanje varijabli okoline</a:t>
            </a:r>
          </a:p>
          <a:p>
            <a:pPr lvl="1">
              <a:lnSpc>
                <a:spcPct val="150000"/>
              </a:lnSpc>
            </a:pPr>
            <a:r>
              <a:rPr lang="ta-IN" dirty="0"/>
              <a:t>broj varijabli okoline jednak za sve jedinke u populaciji – križanje je unformno</a:t>
            </a:r>
          </a:p>
          <a:p>
            <a:pPr lvl="1">
              <a:lnSpc>
                <a:spcPct val="150000"/>
              </a:lnSpc>
            </a:pPr>
            <a:r>
              <a:rPr lang="ta-IN" dirty="0"/>
              <a:t>vjerojatnost da se u nekom trenutku uzme varijabla jednog od roditelja je </a:t>
            </a:r>
            <a:r>
              <a:rPr lang="ta-IN" dirty="0" smtClean="0"/>
              <a:t>0.5</a:t>
            </a:r>
            <a:endParaRPr lang="ta-IN" dirty="0" smtClean="0"/>
          </a:p>
          <a:p>
            <a:pPr lvl="1">
              <a:lnSpc>
                <a:spcPct val="150000"/>
              </a:lnSpc>
            </a:pPr>
            <a:endParaRPr lang="ta-IN" dirty="0" smtClean="0">
              <a:latin typeface="(Body)"/>
              <a:cs typeface="(Body)"/>
            </a:endParaRPr>
          </a:p>
          <a:p>
            <a:pPr lvl="1">
              <a:lnSpc>
                <a:spcPct val="150000"/>
              </a:lnSpc>
            </a:pPr>
            <a:endParaRPr lang="ta-IN" dirty="0">
              <a:latin typeface="(Body)"/>
              <a:cs typeface="(Body)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križanje</a:t>
            </a:r>
            <a:endParaRPr lang="en-US" dirty="0"/>
          </a:p>
        </p:txBody>
      </p:sp>
      <p:pic>
        <p:nvPicPr>
          <p:cNvPr id="4" name="Picture 3" descr="krizanjeVa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66086"/>
          <a:stretch/>
        </p:blipFill>
        <p:spPr>
          <a:xfrm>
            <a:off x="1229403" y="3547107"/>
            <a:ext cx="7914597" cy="29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0549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a-IN" dirty="0"/>
              <a:t>križanje </a:t>
            </a:r>
            <a:r>
              <a:rPr lang="ta-IN" dirty="0" smtClean="0"/>
              <a:t>funkcija - uniformno</a:t>
            </a:r>
            <a:endParaRPr lang="ta-IN" dirty="0"/>
          </a:p>
          <a:p>
            <a:pPr lvl="1">
              <a:lnSpc>
                <a:spcPct val="150000"/>
              </a:lnSpc>
            </a:pPr>
            <a:r>
              <a:rPr lang="ta-IN" dirty="0" smtClean="0"/>
              <a:t>prilikom </a:t>
            </a:r>
            <a:r>
              <a:rPr lang="ta-IN" dirty="0"/>
              <a:t>dodavanja for petlje u novu jedinku dodaje se i njen indeks u polje indeksa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križanje</a:t>
            </a:r>
            <a:endParaRPr lang="en-US" dirty="0"/>
          </a:p>
        </p:txBody>
      </p:sp>
      <p:pic>
        <p:nvPicPr>
          <p:cNvPr id="4" name="Picture 3" descr="jedink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9"/>
          <a:stretch/>
        </p:blipFill>
        <p:spPr>
          <a:xfrm>
            <a:off x="1361405" y="2773993"/>
            <a:ext cx="6344812" cy="37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a-IN" dirty="0" smtClean="0"/>
              <a:t>mutacija brisanjem</a:t>
            </a:r>
          </a:p>
          <a:p>
            <a:pPr lvl="1">
              <a:lnSpc>
                <a:spcPct val="150000"/>
              </a:lnSpc>
            </a:pPr>
            <a:r>
              <a:rPr lang="ta-IN" dirty="0" smtClean="0">
                <a:latin typeface="(Body)"/>
                <a:cs typeface="(Body)"/>
              </a:rPr>
              <a:t>briše nasumično odabranu funkciju iz jedinke</a:t>
            </a:r>
          </a:p>
          <a:p>
            <a:pPr lvl="1">
              <a:lnSpc>
                <a:spcPct val="150000"/>
              </a:lnSpc>
            </a:pPr>
            <a:r>
              <a:rPr lang="ta-IN" dirty="0" smtClean="0">
                <a:latin typeface="(Body)"/>
                <a:cs typeface="(Body)"/>
              </a:rPr>
              <a:t>s </a:t>
            </a:r>
            <a:r>
              <a:rPr lang="en-US" dirty="0" smtClean="0">
                <a:latin typeface="(Body)"/>
                <a:cs typeface="(Body)"/>
              </a:rPr>
              <a:t>vjerojatnošću </a:t>
            </a:r>
            <a:r>
              <a:rPr lang="en-US" dirty="0">
                <a:latin typeface="(Body)"/>
                <a:cs typeface="(Body)"/>
              </a:rPr>
              <a:t>od 0.5, pokazivač se pomiče na sljedeću </a:t>
            </a:r>
            <a:r>
              <a:rPr lang="en-US" dirty="0" smtClean="0">
                <a:latin typeface="(Body)"/>
                <a:cs typeface="(Body)"/>
              </a:rPr>
              <a:t>funkciju</a:t>
            </a:r>
            <a:r>
              <a:rPr lang="ta-IN" dirty="0" smtClean="0">
                <a:latin typeface="(Body)"/>
                <a:cs typeface="(Body)"/>
              </a:rPr>
              <a:t> -</a:t>
            </a:r>
            <a:r>
              <a:rPr lang="en-US" dirty="0" smtClean="0">
                <a:latin typeface="(Body)"/>
                <a:cs typeface="(Body)"/>
              </a:rPr>
              <a:t> </a:t>
            </a:r>
            <a:r>
              <a:rPr lang="ta-IN" dirty="0">
                <a:latin typeface="(Body)"/>
                <a:cs typeface="(Body)"/>
              </a:rPr>
              <a:t>n</a:t>
            </a:r>
            <a:r>
              <a:rPr lang="en-US" dirty="0" smtClean="0">
                <a:latin typeface="(Body)"/>
                <a:cs typeface="(Body)"/>
              </a:rPr>
              <a:t>akon </a:t>
            </a:r>
            <a:r>
              <a:rPr lang="en-US" dirty="0">
                <a:latin typeface="(Body)"/>
                <a:cs typeface="(Body)"/>
              </a:rPr>
              <a:t>što stane, briše se funkcija na koju pokazuje </a:t>
            </a:r>
            <a:endParaRPr lang="ta-IN" dirty="0" smtClean="0">
              <a:latin typeface="(Body)"/>
              <a:cs typeface="(Body)"/>
            </a:endParaRPr>
          </a:p>
          <a:p>
            <a:pPr lvl="1">
              <a:lnSpc>
                <a:spcPct val="150000"/>
              </a:lnSpc>
            </a:pPr>
            <a:endParaRPr lang="ta-IN" dirty="0" smtClean="0">
              <a:latin typeface="(Body)"/>
              <a:cs typeface="(Body)"/>
            </a:endParaRPr>
          </a:p>
          <a:p>
            <a:pPr>
              <a:lnSpc>
                <a:spcPct val="150000"/>
              </a:lnSpc>
            </a:pPr>
            <a:r>
              <a:rPr lang="ta-IN" dirty="0" smtClean="0"/>
              <a:t>mutacija promjenom parametara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(Body)"/>
                <a:cs typeface="(Body)"/>
              </a:rPr>
              <a:t>svaka funkcija ima specifično implementiranu metodu za mutaciju promjenom parametara </a:t>
            </a:r>
            <a:endParaRPr lang="ta-IN" dirty="0" smtClean="0">
              <a:latin typeface="(Body)"/>
              <a:cs typeface="(Body)"/>
            </a:endParaRPr>
          </a:p>
          <a:p>
            <a:pPr lvl="1">
              <a:lnSpc>
                <a:spcPct val="150000"/>
              </a:lnSpc>
            </a:pPr>
            <a:r>
              <a:rPr lang="ta-IN" dirty="0" smtClean="0">
                <a:latin typeface="(Body)"/>
                <a:cs typeface="(Body)"/>
              </a:rPr>
              <a:t>npr. </a:t>
            </a:r>
            <a:r>
              <a:rPr lang="en-US" dirty="0" smtClean="0">
                <a:latin typeface="(Body)"/>
                <a:cs typeface="(Body)"/>
              </a:rPr>
              <a:t>kod </a:t>
            </a:r>
            <a:r>
              <a:rPr lang="en-US" dirty="0">
                <a:latin typeface="(Body)"/>
                <a:cs typeface="(Body)"/>
              </a:rPr>
              <a:t>funkcije </a:t>
            </a:r>
            <a:r>
              <a:rPr lang="en-US" i="1" dirty="0">
                <a:latin typeface="(Body)"/>
                <a:cs typeface="(Body)"/>
              </a:rPr>
              <a:t>Swap </a:t>
            </a:r>
            <a:r>
              <a:rPr lang="en-US" dirty="0">
                <a:latin typeface="(Body)"/>
                <a:cs typeface="(Body)"/>
              </a:rPr>
              <a:t>mutacija mijenja indekse polja na kojim se nalaze elementi koje ona treba zamijeniti </a:t>
            </a:r>
            <a:endParaRPr lang="ta-IN" dirty="0" smtClean="0">
              <a:latin typeface="(Body)"/>
              <a:cs typeface="(Body)"/>
            </a:endParaRPr>
          </a:p>
          <a:p>
            <a:pPr lvl="1">
              <a:lnSpc>
                <a:spcPct val="150000"/>
              </a:lnSpc>
            </a:pPr>
            <a:r>
              <a:rPr lang="ta-IN" dirty="0" err="1">
                <a:latin typeface="(Body)"/>
                <a:cs typeface="(Body)"/>
              </a:rPr>
              <a:t>s</a:t>
            </a:r>
            <a:r>
              <a:rPr lang="en-US" dirty="0" smtClean="0">
                <a:latin typeface="(Body)"/>
                <a:cs typeface="(Body)"/>
              </a:rPr>
              <a:t>ve </a:t>
            </a:r>
            <a:r>
              <a:rPr lang="en-US" dirty="0">
                <a:latin typeface="(Body)"/>
                <a:cs typeface="(Body)"/>
              </a:rPr>
              <a:t>mutacije poštuju </a:t>
            </a:r>
            <a:r>
              <a:rPr lang="en-US" dirty="0" smtClean="0">
                <a:latin typeface="(Body)"/>
                <a:cs typeface="(Body)"/>
              </a:rPr>
              <a:t>ograničenja </a:t>
            </a:r>
            <a:r>
              <a:rPr lang="en-US" dirty="0">
                <a:latin typeface="(Body)"/>
                <a:cs typeface="(Body)"/>
              </a:rPr>
              <a:t>vlastite </a:t>
            </a:r>
            <a:r>
              <a:rPr lang="en-US" dirty="0" smtClean="0">
                <a:latin typeface="(Body)"/>
                <a:cs typeface="(Body)"/>
              </a:rPr>
              <a:t>funkcije</a:t>
            </a:r>
            <a:endParaRPr lang="en-US" dirty="0">
              <a:latin typeface="(Body)"/>
              <a:cs typeface="(Body)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mutacija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9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127597"/>
            <a:ext cx="8407893" cy="443610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a-IN" dirty="0" err="1">
                <a:latin typeface="(Body)"/>
                <a:cs typeface="(Body)"/>
              </a:rPr>
              <a:t>p</a:t>
            </a:r>
            <a:r>
              <a:rPr lang="en-US" dirty="0" smtClean="0">
                <a:latin typeface="(Body)"/>
                <a:cs typeface="(Body)"/>
              </a:rPr>
              <a:t>ojedinačna </a:t>
            </a:r>
            <a:r>
              <a:rPr lang="en-US" dirty="0">
                <a:latin typeface="(Body)"/>
                <a:cs typeface="(Body)"/>
              </a:rPr>
              <a:t>dobrota </a:t>
            </a:r>
            <a:r>
              <a:rPr lang="en-US" dirty="0" smtClean="0">
                <a:latin typeface="(Body)"/>
                <a:cs typeface="(Body)"/>
              </a:rPr>
              <a:t>izračunava</a:t>
            </a:r>
            <a:r>
              <a:rPr lang="ta-IN" dirty="0" smtClean="0">
                <a:latin typeface="(Body)"/>
                <a:cs typeface="(Body)"/>
              </a:rPr>
              <a:t> se</a:t>
            </a:r>
            <a:r>
              <a:rPr lang="en-US" dirty="0" smtClean="0">
                <a:latin typeface="(Body)"/>
                <a:cs typeface="(Body)"/>
              </a:rPr>
              <a:t> </a:t>
            </a:r>
            <a:r>
              <a:rPr lang="en-US" dirty="0">
                <a:latin typeface="(Body)"/>
                <a:cs typeface="(Body)"/>
              </a:rPr>
              <a:t>kao zbroj elemenata polja koji su na jednakom mjestu kao i oni u </a:t>
            </a:r>
            <a:r>
              <a:rPr lang="en-US" dirty="0" err="1">
                <a:latin typeface="(Body)"/>
                <a:cs typeface="(Body)"/>
              </a:rPr>
              <a:t>sortiranom</a:t>
            </a:r>
            <a:r>
              <a:rPr lang="en-US" dirty="0">
                <a:latin typeface="(Body)"/>
                <a:cs typeface="(Body)"/>
              </a:rPr>
              <a:t> </a:t>
            </a:r>
            <a:r>
              <a:rPr lang="en-US" dirty="0" err="1" smtClean="0">
                <a:latin typeface="(Body)"/>
                <a:cs typeface="(Body)"/>
              </a:rPr>
              <a:t>nizu</a:t>
            </a:r>
            <a:endParaRPr lang="ta-IN" dirty="0" smtClean="0">
              <a:latin typeface="(Body)"/>
              <a:cs typeface="(Body)"/>
            </a:endParaRPr>
          </a:p>
          <a:p>
            <a:pPr>
              <a:lnSpc>
                <a:spcPct val="150000"/>
              </a:lnSpc>
            </a:pPr>
            <a:endParaRPr lang="ta-IN" dirty="0" smtClean="0">
              <a:latin typeface="(Body)"/>
              <a:cs typeface="(Body)"/>
            </a:endParaRPr>
          </a:p>
          <a:p>
            <a:pPr>
              <a:lnSpc>
                <a:spcPct val="150000"/>
              </a:lnSpc>
            </a:pPr>
            <a:endParaRPr lang="ta-IN" dirty="0">
              <a:latin typeface="(Body)"/>
              <a:cs typeface="(Body)"/>
            </a:endParaRPr>
          </a:p>
          <a:p>
            <a:pPr>
              <a:lnSpc>
                <a:spcPct val="150000"/>
              </a:lnSpc>
            </a:pPr>
            <a:endParaRPr lang="ta-IN" dirty="0" smtClean="0">
              <a:latin typeface="(Body)"/>
              <a:cs typeface="(Body)"/>
            </a:endParaRPr>
          </a:p>
          <a:p>
            <a:pPr>
              <a:lnSpc>
                <a:spcPct val="150000"/>
              </a:lnSpc>
            </a:pPr>
            <a:endParaRPr lang="ta-IN" dirty="0" smtClean="0">
              <a:latin typeface="(Body)"/>
              <a:cs typeface="(Body)"/>
            </a:endParaRPr>
          </a:p>
          <a:p>
            <a:pPr>
              <a:lnSpc>
                <a:spcPct val="150000"/>
              </a:lnSpc>
            </a:pPr>
            <a:endParaRPr lang="ta-IN" dirty="0">
              <a:latin typeface="(Body)"/>
              <a:cs typeface="(Body)"/>
            </a:endParaRPr>
          </a:p>
          <a:p>
            <a:pPr>
              <a:lnSpc>
                <a:spcPct val="150000"/>
              </a:lnSpc>
            </a:pPr>
            <a:r>
              <a:rPr lang="ta-IN" dirty="0">
                <a:latin typeface="(Body)"/>
                <a:cs typeface="(Body)"/>
              </a:rPr>
              <a:t>k</a:t>
            </a:r>
            <a:r>
              <a:rPr lang="en-US" dirty="0" smtClean="0">
                <a:latin typeface="(Body)"/>
                <a:cs typeface="(Body)"/>
              </a:rPr>
              <a:t>ako </a:t>
            </a:r>
            <a:r>
              <a:rPr lang="en-US" dirty="0">
                <a:latin typeface="(Body)"/>
                <a:cs typeface="(Body)"/>
              </a:rPr>
              <a:t>ne bi došlo do toga da rješenje evoluira za specifičan raspored elemenata a nizu, dobrota je jednaka zbroju pojedinačnih dobrota za određen (podesiv) broj nasumičnih permutacija zadanog </a:t>
            </a:r>
            <a:r>
              <a:rPr lang="en-US" dirty="0" smtClean="0">
                <a:latin typeface="(Body)"/>
                <a:cs typeface="(Body)"/>
              </a:rPr>
              <a:t>niza</a:t>
            </a:r>
            <a:endParaRPr lang="en-US" dirty="0">
              <a:latin typeface="(Body)"/>
              <a:cs typeface="(Body)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0110"/>
            <a:ext cx="8381260" cy="1054394"/>
          </a:xfrm>
        </p:spPr>
        <p:txBody>
          <a:bodyPr/>
          <a:lstStyle/>
          <a:p>
            <a:r>
              <a:rPr lang="ta-IN" dirty="0" smtClean="0"/>
              <a:t>DOBROTA</a:t>
            </a:r>
            <a:br>
              <a:rPr lang="ta-IN" dirty="0" smtClean="0"/>
            </a:br>
            <a:endParaRPr lang="en-US" dirty="0"/>
          </a:p>
        </p:txBody>
      </p:sp>
      <p:pic>
        <p:nvPicPr>
          <p:cNvPr id="4" name="Picture 3" descr="dobrot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70663"/>
          <a:stretch/>
        </p:blipFill>
        <p:spPr>
          <a:xfrm>
            <a:off x="1730541" y="2979492"/>
            <a:ext cx="7058351" cy="21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/>
              <a:t>prikazano rješenje nije dalo značajne rezultate</a:t>
            </a:r>
          </a:p>
          <a:p>
            <a:r>
              <a:rPr lang="ta-IN" dirty="0" smtClean="0"/>
              <a:t>mogući razlozi:</a:t>
            </a:r>
          </a:p>
          <a:p>
            <a:endParaRPr lang="ta-IN" dirty="0" smtClean="0"/>
          </a:p>
          <a:p>
            <a:pPr lvl="1"/>
            <a:r>
              <a:rPr lang="ta-IN" dirty="0" smtClean="0"/>
              <a:t>destruktivno križanje</a:t>
            </a:r>
          </a:p>
          <a:p>
            <a:pPr lvl="2"/>
            <a:r>
              <a:rPr lang="ta-IN" dirty="0"/>
              <a:t> vjerojatnost da se križanjem dobije suvisla jedinka je malo </a:t>
            </a:r>
          </a:p>
          <a:p>
            <a:pPr lvl="2"/>
            <a:r>
              <a:rPr lang="ta-IN" dirty="0"/>
              <a:t>velika vjerojatnost gubljenja potrebne for petlje</a:t>
            </a:r>
          </a:p>
          <a:p>
            <a:pPr lvl="1"/>
            <a:endParaRPr lang="ta-IN" dirty="0" smtClean="0"/>
          </a:p>
          <a:p>
            <a:pPr lvl="1"/>
            <a:r>
              <a:rPr lang="ta-IN" dirty="0"/>
              <a:t>destruktivna mutacija </a:t>
            </a:r>
          </a:p>
          <a:p>
            <a:pPr lvl="2"/>
            <a:r>
              <a:rPr lang="ta-IN" dirty="0"/>
              <a:t>brisanje niza ugnježđenih petlji</a:t>
            </a:r>
          </a:p>
          <a:p>
            <a:pPr lvl="1"/>
            <a:endParaRPr lang="ta-IN" dirty="0" smtClean="0"/>
          </a:p>
          <a:p>
            <a:pPr lvl="1"/>
            <a:r>
              <a:rPr lang="ta-IN" dirty="0" smtClean="0"/>
              <a:t>dobrota</a:t>
            </a:r>
          </a:p>
          <a:p>
            <a:pPr lvl="2"/>
            <a:r>
              <a:rPr lang="ta-IN" dirty="0" smtClean="0"/>
              <a:t>ne uzima u obzir dužinu programa</a:t>
            </a:r>
          </a:p>
          <a:p>
            <a:pPr lvl="2"/>
            <a:r>
              <a:rPr lang="ta-IN" dirty="0" smtClean="0"/>
              <a:t>ne uzima u obzir postojanje for petlji</a:t>
            </a:r>
          </a:p>
          <a:p>
            <a:pPr marL="365760" lvl="1" indent="0">
              <a:buNone/>
            </a:pPr>
            <a:endParaRPr lang="ta-IN" dirty="0" smtClean="0"/>
          </a:p>
          <a:p>
            <a:pPr lvl="2"/>
            <a:endParaRPr lang="ta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rezultati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4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75885"/>
            <a:ext cx="4867614" cy="382149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Unicode MS"/>
                <a:cs typeface="Arial Unicode MS"/>
              </a:rPr>
              <a:t>P</a:t>
            </a:r>
            <a:r>
              <a:rPr lang="ta-IN" sz="2400" dirty="0" smtClean="0">
                <a:latin typeface="Arial Unicode MS"/>
                <a:cs typeface="Arial Unicode MS"/>
              </a:rPr>
              <a:t>ronalazak rješenja nekog problema oponašanjem prirodne evolucije</a:t>
            </a:r>
          </a:p>
          <a:p>
            <a:pPr lvl="1"/>
            <a:r>
              <a:rPr lang="en-US" sz="2400" dirty="0" smtClean="0">
                <a:latin typeface="Arial Unicode MS"/>
                <a:cs typeface="Arial Unicode MS"/>
              </a:rPr>
              <a:t>kri</a:t>
            </a:r>
            <a:r>
              <a:rPr lang="ta-IN" sz="2400" dirty="0" smtClean="0">
                <a:latin typeface="Arial Unicode MS"/>
                <a:cs typeface="Arial Unicode MS"/>
              </a:rPr>
              <a:t>žanje</a:t>
            </a:r>
          </a:p>
          <a:p>
            <a:pPr lvl="1"/>
            <a:r>
              <a:rPr lang="en-US" sz="2400" dirty="0" smtClean="0">
                <a:latin typeface="Arial Unicode MS"/>
                <a:cs typeface="Arial Unicode MS"/>
              </a:rPr>
              <a:t>mutacija</a:t>
            </a:r>
            <a:endParaRPr lang="ta-IN" sz="2400" dirty="0" smtClean="0">
              <a:latin typeface="Arial Unicode MS"/>
              <a:cs typeface="Arial Unicode MS"/>
            </a:endParaRPr>
          </a:p>
          <a:p>
            <a:pPr lvl="1"/>
            <a:r>
              <a:rPr lang="ta-IN" sz="2400" dirty="0" smtClean="0">
                <a:latin typeface="Arial Unicode MS"/>
                <a:cs typeface="Arial Unicode MS"/>
              </a:rPr>
              <a:t>selekcija</a:t>
            </a:r>
          </a:p>
          <a:p>
            <a:endParaRPr lang="ta-IN" sz="2400" dirty="0">
              <a:latin typeface="Arial Unicode MS"/>
              <a:cs typeface="Arial Unicode MS"/>
            </a:endParaRPr>
          </a:p>
          <a:p>
            <a:r>
              <a:rPr lang="ta-IN" sz="2400" dirty="0" smtClean="0">
                <a:latin typeface="Arial Unicode MS"/>
                <a:cs typeface="Arial Unicode MS"/>
              </a:rPr>
              <a:t>Rješenje u obliku programa</a:t>
            </a:r>
          </a:p>
          <a:p>
            <a:endParaRPr lang="ta-IN" sz="2400" dirty="0">
              <a:latin typeface="Arial Unicode MS"/>
              <a:cs typeface="Arial Unicode MS"/>
            </a:endParaRPr>
          </a:p>
          <a:p>
            <a:endParaRPr lang="en-US" sz="2400" dirty="0">
              <a:latin typeface="Arial Unicode MS"/>
              <a:cs typeface="Arial Unicode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Genetsko programiranje</a:t>
            </a:r>
            <a:endParaRPr lang="en-US" dirty="0"/>
          </a:p>
        </p:txBody>
      </p:sp>
      <p:pic>
        <p:nvPicPr>
          <p:cNvPr id="4" name="Picture 3" descr="dijagram toka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r="16724" b="32687"/>
          <a:stretch/>
        </p:blipFill>
        <p:spPr>
          <a:xfrm>
            <a:off x="5311953" y="1613656"/>
            <a:ext cx="3627829" cy="50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2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793807" y="2974737"/>
            <a:ext cx="6311995" cy="99202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a-IN" sz="5000" dirty="0" smtClean="0"/>
              <a:t>Hvala na pažnji </a:t>
            </a:r>
            <a:r>
              <a:rPr lang="ta-IN" sz="5000" dirty="0" smtClean="0">
                <a:latin typeface="Arial"/>
                <a:cs typeface="Arial"/>
              </a:rPr>
              <a:t>!</a:t>
            </a:r>
            <a:endParaRPr lang="ta-IN" sz="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95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175733"/>
            <a:ext cx="8508785" cy="3950746"/>
          </a:xfrm>
        </p:spPr>
        <p:txBody>
          <a:bodyPr/>
          <a:lstStyle/>
          <a:p>
            <a:r>
              <a:rPr lang="ta-IN" dirty="0" smtClean="0"/>
              <a:t>važan dio svakog programa</a:t>
            </a:r>
          </a:p>
          <a:p>
            <a:endParaRPr lang="ta-IN" dirty="0"/>
          </a:p>
          <a:p>
            <a:r>
              <a:rPr lang="ta-IN" dirty="0"/>
              <a:t>u genetskom programiranju ne koriste se često zbog složenosti njihovog evoluiranja</a:t>
            </a:r>
          </a:p>
          <a:p>
            <a:pPr lvl="1">
              <a:lnSpc>
                <a:spcPct val="150000"/>
              </a:lnSpc>
              <a:spcAft>
                <a:spcPts val="432"/>
              </a:spcAft>
            </a:pPr>
            <a:r>
              <a:rPr lang="ta-IN" dirty="0"/>
              <a:t>pitanje konačnosti</a:t>
            </a:r>
          </a:p>
          <a:p>
            <a:pPr lvl="1">
              <a:lnSpc>
                <a:spcPct val="150000"/>
              </a:lnSpc>
              <a:spcAft>
                <a:spcPts val="432"/>
              </a:spcAft>
            </a:pPr>
            <a:r>
              <a:rPr lang="ta-IN" dirty="0" smtClean="0"/>
              <a:t>ugnježđivanje</a:t>
            </a:r>
          </a:p>
          <a:p>
            <a:endParaRPr lang="ta-IN" dirty="0"/>
          </a:p>
          <a:p>
            <a:r>
              <a:rPr lang="ta-IN" dirty="0" smtClean="0"/>
              <a:t>nekoliko pokušaja realizacije u genetskom programiranju</a:t>
            </a:r>
          </a:p>
          <a:p>
            <a:pPr lvl="1">
              <a:lnSpc>
                <a:spcPct val="150000"/>
              </a:lnSpc>
            </a:pPr>
            <a:r>
              <a:rPr lang="ta-IN" dirty="0" smtClean="0"/>
              <a:t> nedovoljna općenitost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programske petlje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4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37084"/>
          </a:xfrm>
        </p:spPr>
        <p:txBody>
          <a:bodyPr>
            <a:normAutofit/>
          </a:bodyPr>
          <a:lstStyle/>
          <a:p>
            <a:r>
              <a:rPr lang="en-US" dirty="0"/>
              <a:t>Vic Ciesielski, Xiang Li: </a:t>
            </a:r>
            <a:r>
              <a:rPr lang="en-US" i="1" dirty="0"/>
              <a:t>Experiments with explicit for-loops in genetic </a:t>
            </a:r>
            <a:r>
              <a:rPr lang="en-US" i="1" dirty="0" smtClean="0"/>
              <a:t>programming</a:t>
            </a:r>
            <a:endParaRPr lang="ta-IN" dirty="0" smtClean="0"/>
          </a:p>
          <a:p>
            <a:endParaRPr lang="ta-IN" dirty="0"/>
          </a:p>
          <a:p>
            <a:r>
              <a:rPr lang="ta-IN" dirty="0" smtClean="0"/>
              <a:t>dvije vrste</a:t>
            </a:r>
          </a:p>
          <a:p>
            <a:pPr lvl="1"/>
            <a:r>
              <a:rPr lang="ta-IN" dirty="0" smtClean="0"/>
              <a:t>definiran samo broj ponavljanja petlji – </a:t>
            </a:r>
            <a:r>
              <a:rPr lang="ta-IN" i="1" dirty="0" smtClean="0"/>
              <a:t>FORLOOP1</a:t>
            </a:r>
          </a:p>
          <a:p>
            <a:pPr lvl="1"/>
            <a:endParaRPr lang="ta-IN" i="1" dirty="0" smtClean="0"/>
          </a:p>
          <a:p>
            <a:pPr lvl="1"/>
            <a:endParaRPr lang="ta-IN" i="1" dirty="0"/>
          </a:p>
          <a:p>
            <a:pPr lvl="1"/>
            <a:endParaRPr lang="ta-IN" i="1" dirty="0" smtClean="0"/>
          </a:p>
          <a:p>
            <a:pPr lvl="1"/>
            <a:endParaRPr lang="ta-IN" i="1" dirty="0" smtClean="0"/>
          </a:p>
          <a:p>
            <a:pPr lvl="1"/>
            <a:r>
              <a:rPr lang="ta-IN" dirty="0" smtClean="0"/>
              <a:t>definiran početni i završni indeks – </a:t>
            </a:r>
            <a:r>
              <a:rPr lang="ta-IN" i="1" dirty="0" smtClean="0"/>
              <a:t>FORLOOP2</a:t>
            </a:r>
          </a:p>
          <a:p>
            <a:pPr lvl="1"/>
            <a:endParaRPr lang="ta-IN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eksplicitne for petlje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901" y="3655122"/>
            <a:ext cx="6261036" cy="5453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lIns="108000" rtlCol="0" anchor="ctr" anchorCtr="1"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FOR-LOOP1 NUMBER_OF_ITERATIONS BODY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)</a:t>
            </a:r>
            <a:endParaRPr lang="en-US" dirty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901" y="5272808"/>
            <a:ext cx="6261036" cy="5453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lIns="108000" rtlCol="0" anchor="ctr" anchorCtr="1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(FOR-LOOP2 START END BODY) </a:t>
            </a:r>
          </a:p>
        </p:txBody>
      </p:sp>
    </p:spTree>
    <p:extLst>
      <p:ext uri="{BB962C8B-B14F-4D97-AF65-F5344CB8AC3E}">
        <p14:creationId xmlns:p14="http://schemas.microsoft.com/office/powerpoint/2010/main" val="41741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52306"/>
            <a:ext cx="8407893" cy="44074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a-IN" dirty="0" smtClean="0"/>
              <a:t>s obzirom na to kako se brojevi ponavljanja određuju </a:t>
            </a:r>
            <a:r>
              <a:rPr lang="ta-IN" dirty="0" smtClean="0"/>
              <a:t>razlikuju se:</a:t>
            </a:r>
            <a:endParaRPr lang="ta-IN" dirty="0" smtClean="0"/>
          </a:p>
          <a:p>
            <a:pPr lvl="1">
              <a:lnSpc>
                <a:spcPct val="150000"/>
              </a:lnSpc>
            </a:pPr>
            <a:r>
              <a:rPr lang="ta-IN" sz="2200" dirty="0">
                <a:solidFill>
                  <a:schemeClr val="accent1"/>
                </a:solidFill>
              </a:rPr>
              <a:t>simple loop </a:t>
            </a:r>
          </a:p>
          <a:p>
            <a:pPr lvl="2">
              <a:lnSpc>
                <a:spcPct val="150000"/>
              </a:lnSpc>
            </a:pPr>
            <a:r>
              <a:rPr lang="ta-IN" dirty="0"/>
              <a:t>vrijednosti varijabli odgovorne za broj ponavljanja određuju se nasumično</a:t>
            </a:r>
          </a:p>
          <a:p>
            <a:pPr lvl="1">
              <a:lnSpc>
                <a:spcPct val="150000"/>
              </a:lnSpc>
            </a:pPr>
            <a:r>
              <a:rPr lang="ta-IN" sz="2200" dirty="0">
                <a:solidFill>
                  <a:srgbClr val="C66951"/>
                </a:solidFill>
              </a:rPr>
              <a:t>unrestricted loop</a:t>
            </a:r>
          </a:p>
          <a:p>
            <a:pPr lvl="2">
              <a:lnSpc>
                <a:spcPct val="150000"/>
              </a:lnSpc>
            </a:pPr>
            <a:r>
              <a:rPr lang="ta-IN" dirty="0"/>
              <a:t>vrijednosti varijabli odgovornih za broj ponavljanja </a:t>
            </a:r>
            <a:r>
              <a:rPr lang="ta-IN" dirty="0" smtClean="0"/>
              <a:t>izračunavaju </a:t>
            </a:r>
            <a:r>
              <a:rPr lang="ta-IN" dirty="0"/>
              <a:t>se pomoću funkcija</a:t>
            </a:r>
          </a:p>
          <a:p>
            <a:pPr>
              <a:lnSpc>
                <a:spcPct val="150000"/>
              </a:lnSpc>
            </a:pPr>
            <a:endParaRPr lang="ta-IN" dirty="0" smtClean="0"/>
          </a:p>
          <a:p>
            <a:pPr marL="274320" lvl="2" indent="-22860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"/>
            </a:pPr>
            <a:r>
              <a:rPr lang="ta-IN" dirty="0"/>
              <a:t>u ovakvoj </a:t>
            </a:r>
            <a:r>
              <a:rPr lang="ta-IN" dirty="0" smtClean="0"/>
              <a:t>implementaciji </a:t>
            </a:r>
            <a:r>
              <a:rPr lang="ta-IN" dirty="0"/>
              <a:t>ne postoji mogućnost beskonačne </a:t>
            </a:r>
            <a:r>
              <a:rPr lang="ta-IN" dirty="0" smtClean="0"/>
              <a:t>petlje</a:t>
            </a:r>
          </a:p>
          <a:p>
            <a:pPr lvl="2">
              <a:lnSpc>
                <a:spcPct val="150000"/>
              </a:lnSpc>
            </a:pPr>
            <a:endParaRPr lang="ta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eksplicitne for petlje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0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7424" y="2225268"/>
            <a:ext cx="3424836" cy="3733577"/>
          </a:xfrm>
        </p:spPr>
        <p:txBody>
          <a:bodyPr/>
          <a:lstStyle/>
          <a:p>
            <a:r>
              <a:rPr lang="ta-IN" dirty="0" smtClean="0"/>
              <a:t>cilj je dobiti program koji će učinkovito pronaći svu hranu u polju</a:t>
            </a:r>
          </a:p>
          <a:p>
            <a:endParaRPr lang="ta-IN" dirty="0" smtClean="0"/>
          </a:p>
          <a:p>
            <a:r>
              <a:rPr lang="ta-IN" dirty="0" smtClean="0"/>
              <a:t>pravilan raspored hrane</a:t>
            </a:r>
          </a:p>
          <a:p>
            <a:pPr lvl="1"/>
            <a:r>
              <a:rPr lang="ta-IN" dirty="0" smtClean="0">
                <a:solidFill>
                  <a:srgbClr val="C66951"/>
                </a:solidFill>
              </a:rPr>
              <a:t>poticanje korištenja petlji </a:t>
            </a:r>
            <a:r>
              <a:rPr lang="ta-IN" dirty="0" smtClean="0"/>
              <a:t>– u slučaju nekorištenja petlji program vrlo dug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2400" dirty="0" smtClean="0"/>
              <a:t>primjena na modificirani santa fe problem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3598"/>
            <a:ext cx="4774734" cy="42027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814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362202"/>
              </p:ext>
            </p:extLst>
          </p:nvPr>
        </p:nvGraphicFramePr>
        <p:xfrm>
          <a:off x="368692" y="1879432"/>
          <a:ext cx="8413946" cy="458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17"/>
                <a:gridCol w="6324429"/>
              </a:tblGrid>
              <a:tr h="286245">
                <a:tc>
                  <a:txBody>
                    <a:bodyPr/>
                    <a:lstStyle/>
                    <a:p>
                      <a:pPr algn="ctr"/>
                      <a:r>
                        <a:rPr lang="ta-IN" sz="1400" dirty="0" smtClean="0"/>
                        <a:t>funkcija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400" dirty="0" smtClean="0"/>
                        <a:t>opis</a:t>
                      </a:r>
                      <a:endParaRPr lang="en-US" sz="1400" dirty="0"/>
                    </a:p>
                  </a:txBody>
                  <a:tcPr/>
                </a:tc>
              </a:tr>
              <a:tr h="44143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move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micanje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za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jedno mjesto ispred sebe - košta jedan korak</a:t>
                      </a:r>
                    </a:p>
                  </a:txBody>
                  <a:tcPr marL="68580" marR="68580" marT="71755" marB="71755" anchor="ctr"/>
                </a:tc>
              </a:tr>
              <a:tr h="53511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turnLeft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okretanje lijevo u odnosu na smjer u kojem trenutno gleda - košta jedan korak</a:t>
                      </a:r>
                    </a:p>
                  </a:txBody>
                  <a:tcPr marL="68580" marR="68580" marT="71755" marB="71755" anchor="ctr"/>
                </a:tc>
              </a:tr>
              <a:tr h="53511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turnRight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okretanje desno u odnosu na smjer u kojem trenutno gleda - košta jedan korak</a:t>
                      </a:r>
                    </a:p>
                  </a:txBody>
                  <a:tcPr marL="68580" marR="68580" marT="71755" marB="71755" anchor="ctr"/>
                </a:tc>
              </a:tr>
              <a:tr h="44143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randTimes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generira nasumičan broj u intervalima [0,6], [0,20] ili [0,60]</a:t>
                      </a:r>
                    </a:p>
                  </a:txBody>
                  <a:tcPr marL="68580" marR="68580" marT="71755" marB="71755" anchor="ctr"/>
                </a:tc>
              </a:tr>
              <a:tr h="53511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ifFoodAhead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prima dva argumenta - ukoliko postoji hrana ispred, izvršava prvi argument, inače drugi</a:t>
                      </a:r>
                    </a:p>
                  </a:txBody>
                  <a:tcPr marL="68580" marR="68580" marT="71755" marB="71755" anchor="ctr"/>
                </a:tc>
              </a:tr>
              <a:tr h="44143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prog2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prima 2 argumenta i slijedno ih izvršava</a:t>
                      </a:r>
                    </a:p>
                  </a:txBody>
                  <a:tcPr marL="68580" marR="68580" marT="71755" marB="71755" anchor="ctr"/>
                </a:tc>
              </a:tr>
              <a:tr h="44143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prog3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prima 3 argumenta i slijedno ih izvršava</a:t>
                      </a:r>
                    </a:p>
                  </a:txBody>
                  <a:tcPr marL="68580" marR="68580" marT="71755" marB="71755" anchor="ctr"/>
                </a:tc>
              </a:tr>
              <a:tr h="909838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Courier"/>
                          <a:ea typeface="MS ??"/>
                          <a:cs typeface="Times New Roman"/>
                        </a:rPr>
                        <a:t>FOR-LOOP1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prima 2 argumenta - prvi argument određuje koliko puta će se drugi argument izvršiti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  <a:latin typeface="(body)"/>
                          <a:ea typeface="MS ??"/>
                          <a:cs typeface="(body)"/>
                        </a:rPr>
                        <a:t>vraća koliko je komada hrane preostalo nakon izvršavanja drugog argumenta</a:t>
                      </a:r>
                    </a:p>
                  </a:txBody>
                  <a:tcPr marL="68580" marR="68580" marT="71755" marB="71755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2400" dirty="0"/>
              <a:t>primjena na modificirani santa fe 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22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2400" dirty="0"/>
              <a:t>primjena na modificirani santa fe problem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36" y="1746915"/>
            <a:ext cx="5037314" cy="48278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660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Kenneth E. Kinnear, Jr.:</a:t>
            </a:r>
            <a:r>
              <a:rPr lang="en-US" i="1" dirty="0"/>
              <a:t> Generality and Difficulty in Genetic Programming: Evolving a sort</a:t>
            </a:r>
            <a:r>
              <a:rPr lang="en-US" dirty="0"/>
              <a:t> </a:t>
            </a:r>
            <a:endParaRPr lang="ta-IN" dirty="0" smtClean="0"/>
          </a:p>
          <a:p>
            <a:pPr>
              <a:lnSpc>
                <a:spcPct val="150000"/>
              </a:lnSpc>
            </a:pPr>
            <a:r>
              <a:rPr lang="ta-IN" dirty="0" smtClean="0"/>
              <a:t>omogućuju upotrebu indeksa petlje</a:t>
            </a:r>
          </a:p>
          <a:p>
            <a:pPr>
              <a:lnSpc>
                <a:spcPct val="150000"/>
              </a:lnSpc>
            </a:pPr>
            <a:r>
              <a:rPr lang="ta-IN" dirty="0" smtClean="0"/>
              <a:t>idealno za sortiranje niza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indeksirane for petlje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78" y="4049532"/>
            <a:ext cx="6297129" cy="2060286"/>
          </a:xfrm>
          <a:prstGeom prst="rect">
            <a:avLst/>
          </a:prstGeom>
          <a:noFill/>
          <a:ln w="19050" cmpd="sng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664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895</TotalTime>
  <Words>722</Words>
  <Application>Microsoft Macintosh PowerPoint</Application>
  <PresentationFormat>On-screen Show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Grid</vt:lpstr>
      <vt:lpstr>Petlje u genetskom programiranju</vt:lpstr>
      <vt:lpstr>Genetsko programiranje</vt:lpstr>
      <vt:lpstr>programske petlje</vt:lpstr>
      <vt:lpstr>eksplicitne for petlje</vt:lpstr>
      <vt:lpstr>eksplicitne for petlje</vt:lpstr>
      <vt:lpstr>primjena na modificirani santa fe problem</vt:lpstr>
      <vt:lpstr>primjena na modificirani santa fe problem</vt:lpstr>
      <vt:lpstr>primjena na modificirani santa fe problem</vt:lpstr>
      <vt:lpstr>indeksirane for petlje</vt:lpstr>
      <vt:lpstr>vlastita implementacija</vt:lpstr>
      <vt:lpstr>vlastita implementacija</vt:lpstr>
      <vt:lpstr>funkcije</vt:lpstr>
      <vt:lpstr>okolina</vt:lpstr>
      <vt:lpstr>for petlja</vt:lpstr>
      <vt:lpstr>križanje</vt:lpstr>
      <vt:lpstr>križanje</vt:lpstr>
      <vt:lpstr>mutacija</vt:lpstr>
      <vt:lpstr>DOBROTA </vt:lpstr>
      <vt:lpstr>rezultati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Petlje u genetskom programiranju</dc:title>
  <dc:creator>ljama</dc:creator>
  <cp:lastModifiedBy>ljama</cp:lastModifiedBy>
  <cp:revision>31</cp:revision>
  <dcterms:created xsi:type="dcterms:W3CDTF">2013-06-03T11:27:07Z</dcterms:created>
  <dcterms:modified xsi:type="dcterms:W3CDTF">2013-06-12T11:27:22Z</dcterms:modified>
</cp:coreProperties>
</file>