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74" r:id="rId15"/>
    <p:sldId id="275" r:id="rId16"/>
    <p:sldId id="276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B5E69-DA47-449F-AC15-E1EDB4B17EFF}" type="datetimeFigureOut">
              <a:rPr lang="hr-HR" smtClean="0"/>
              <a:t>11.6.2013.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8B4D2-3FB7-4721-9EAC-82DF0117624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244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8B4D2-3FB7-4721-9EAC-82DF0117624F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837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8B4D2-3FB7-4721-9EAC-82DF0117624F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1273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8B4D2-3FB7-4721-9EAC-82DF0117624F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7988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1487D8E-1A69-4C84-B2A9-9F71233CE898}" type="datetime1">
              <a:rPr lang="en-US" smtClean="0"/>
              <a:t>6/11/2013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2FFE-5867-4156-9AC9-8E59467CCBF6}" type="datetime1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83268-FD15-4045-B949-92353A4CD101}" type="datetime1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D540E0-1FB5-4280-8C58-7D5B78BC8370}" type="datetime1">
              <a:rPr lang="en-US" smtClean="0"/>
              <a:t>6/11/2013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E571EB-6076-4241-8334-DB65423220C6}" type="datetime1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38B5-8DFC-4FBF-8E0F-C76F4C8E9893}" type="datetime1">
              <a:rPr lang="en-US" smtClean="0"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BFF-62A9-487F-B98B-D6E2848833FA}" type="datetime1">
              <a:rPr lang="en-US" smtClean="0"/>
              <a:t>6/11/2013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0D8293-60A1-4F5C-9804-02A5112283E6}" type="datetime1">
              <a:rPr lang="en-US" smtClean="0"/>
              <a:t>6/11/2013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240E-F6C2-411D-9772-1B1FA31DDCA0}" type="datetime1">
              <a:rPr lang="en-US" smtClean="0"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C22E0D-E5CF-493C-993D-7E118F8B5466}" type="datetime1">
              <a:rPr lang="en-US" smtClean="0"/>
              <a:t>6/11/2013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CF1310-5659-479D-9458-26C2A0BAA2F5}" type="datetime1">
              <a:rPr lang="en-US" smtClean="0"/>
              <a:t>6/11/2013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C5695A-F00C-462B-A9FC-823A92861882}" type="datetime1">
              <a:rPr lang="en-US" smtClean="0"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Raspoređivanje na nesrodnim strojevima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Marko Đurasević</a:t>
            </a:r>
          </a:p>
          <a:p>
            <a:r>
              <a:rPr lang="hr-HR" dirty="0" smtClean="0"/>
              <a:t>Mentor: Prof. Dr. sc. Domagoj Jakobović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69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Metode pretraživanja prostora stanja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Prednosti:</a:t>
            </a:r>
          </a:p>
          <a:p>
            <a:pPr lvl="1"/>
            <a:r>
              <a:rPr lang="hr-HR" dirty="0" smtClean="0"/>
              <a:t>Mogu se dobiti veoma dobra rješenja</a:t>
            </a:r>
          </a:p>
          <a:p>
            <a:pPr lvl="1"/>
            <a:r>
              <a:rPr lang="hr-HR" dirty="0" smtClean="0"/>
              <a:t>Mnogo različitih metoda</a:t>
            </a:r>
          </a:p>
          <a:p>
            <a:pPr lvl="1"/>
            <a:r>
              <a:rPr lang="hr-HR" dirty="0" smtClean="0"/>
              <a:t>Moguća kombinacija sa drugim heurističkim metodama radi dobivanja boljih rezultata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01000" y="5638800"/>
            <a:ext cx="737616" cy="6164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47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Metode pretraživanja prostora stanja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Nedostaci:</a:t>
            </a:r>
          </a:p>
          <a:p>
            <a:pPr lvl="1"/>
            <a:r>
              <a:rPr lang="hr-HR" dirty="0" smtClean="0"/>
              <a:t>Veoma komplicirana izgradnja algoritama</a:t>
            </a:r>
          </a:p>
          <a:p>
            <a:pPr lvl="1"/>
            <a:r>
              <a:rPr lang="hr-HR" dirty="0" smtClean="0"/>
              <a:t>Potrebno podešavanje parametara</a:t>
            </a:r>
          </a:p>
          <a:p>
            <a:pPr lvl="1"/>
            <a:r>
              <a:rPr lang="hr-HR" dirty="0" smtClean="0"/>
              <a:t>Dugotrajno izvođenje</a:t>
            </a:r>
          </a:p>
          <a:p>
            <a:pPr lvl="1"/>
            <a:r>
              <a:rPr lang="hr-HR" dirty="0" smtClean="0"/>
              <a:t>Nisu prikladni za online raspoređivanje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7200" y="5638800"/>
            <a:ext cx="661416" cy="6164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2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Metode gradnje rješenja izravno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Posebno razvijene heuristike za rješavanje ovog problema</a:t>
            </a:r>
          </a:p>
          <a:p>
            <a:r>
              <a:rPr lang="hr-HR" dirty="0" smtClean="0"/>
              <a:t>Rješenje problema grade postupuno, kako su pojedini zadaci dostupni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7200" y="5715000"/>
            <a:ext cx="661416" cy="5402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Metode gradnje rješenja izravno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Predstavnici:</a:t>
            </a:r>
          </a:p>
          <a:p>
            <a:pPr lvl="1"/>
            <a:r>
              <a:rPr lang="hr-HR" dirty="0" smtClean="0"/>
              <a:t>Min-min</a:t>
            </a:r>
          </a:p>
          <a:p>
            <a:pPr lvl="1"/>
            <a:r>
              <a:rPr lang="hr-HR" dirty="0" smtClean="0"/>
              <a:t>Max-min</a:t>
            </a:r>
          </a:p>
          <a:p>
            <a:pPr lvl="1"/>
            <a:r>
              <a:rPr lang="hr-HR" dirty="0" smtClean="0"/>
              <a:t>Sufferage</a:t>
            </a:r>
          </a:p>
          <a:p>
            <a:pPr lvl="1"/>
            <a:r>
              <a:rPr lang="hr-HR" dirty="0" smtClean="0"/>
              <a:t>Min-max</a:t>
            </a:r>
          </a:p>
          <a:p>
            <a:pPr lvl="1"/>
            <a:r>
              <a:rPr lang="hr-HR" dirty="0" smtClean="0"/>
              <a:t>Min-mean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7200" y="5638800"/>
            <a:ext cx="661416" cy="6164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0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Min-min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Za svaki zadatak pronaći stroj na kojemu se postiže najranije vrijeme završetka</a:t>
            </a:r>
          </a:p>
          <a:p>
            <a:r>
              <a:rPr lang="hr-HR" dirty="0" smtClean="0"/>
              <a:t>Naći posao sa najranijom vremenom završetka</a:t>
            </a:r>
          </a:p>
          <a:p>
            <a:r>
              <a:rPr lang="hr-HR" dirty="0" smtClean="0"/>
              <a:t>Rasporediti posao na stroj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7200" y="5638800"/>
            <a:ext cx="661416" cy="6164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Min-min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2 stroja: M1, M2</a:t>
            </a:r>
          </a:p>
          <a:p>
            <a:r>
              <a:rPr lang="hr-HR" dirty="0" smtClean="0"/>
              <a:t>4 posla: J1, J2, J3, J4</a:t>
            </a:r>
          </a:p>
          <a:p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971453"/>
              </p:ext>
            </p:extLst>
          </p:nvPr>
        </p:nvGraphicFramePr>
        <p:xfrm>
          <a:off x="914400" y="2971800"/>
          <a:ext cx="7010400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2080"/>
                <a:gridCol w="1402080"/>
                <a:gridCol w="1402080"/>
                <a:gridCol w="1402080"/>
                <a:gridCol w="1402080"/>
              </a:tblGrid>
              <a:tr h="7620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J4</a:t>
                      </a:r>
                      <a:endParaRPr lang="hr-HR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Vrijeme pripravnosti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13</a:t>
                      </a:r>
                      <a:endParaRPr lang="hr-HR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Vrijeme izvođenja na M1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</a:t>
                      </a:r>
                      <a:endParaRPr lang="hr-HR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Vrijeme</a:t>
                      </a:r>
                      <a:r>
                        <a:rPr lang="hr-HR" baseline="0" dirty="0" smtClean="0"/>
                        <a:t> izvođenja na M2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077200" y="5638800"/>
            <a:ext cx="661416" cy="6164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7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161930"/>
              </p:ext>
            </p:extLst>
          </p:nvPr>
        </p:nvGraphicFramePr>
        <p:xfrm>
          <a:off x="304800" y="228601"/>
          <a:ext cx="5943600" cy="3402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</a:tblGrid>
              <a:tr h="436618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J4</a:t>
                      </a:r>
                      <a:endParaRPr lang="hr-HR" dirty="0"/>
                    </a:p>
                  </a:txBody>
                  <a:tcPr/>
                </a:tc>
              </a:tr>
              <a:tr h="788884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Vrijeme pripravnosti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13</a:t>
                      </a:r>
                      <a:endParaRPr lang="hr-HR" dirty="0"/>
                    </a:p>
                  </a:txBody>
                  <a:tcPr/>
                </a:tc>
              </a:tr>
              <a:tr h="102554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Vrijeme izvođenja na M1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</a:t>
                      </a:r>
                      <a:endParaRPr lang="hr-HR" dirty="0"/>
                    </a:p>
                  </a:txBody>
                  <a:tcPr/>
                </a:tc>
              </a:tr>
              <a:tr h="102554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Vrijeme</a:t>
                      </a:r>
                      <a:r>
                        <a:rPr lang="hr-HR" baseline="0" dirty="0" smtClean="0"/>
                        <a:t> izvođenja na M2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36320"/>
              </p:ext>
            </p:extLst>
          </p:nvPr>
        </p:nvGraphicFramePr>
        <p:xfrm>
          <a:off x="457200" y="4038600"/>
          <a:ext cx="42672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M2</a:t>
                      </a:r>
                      <a:endParaRPr lang="hr-HR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6764098" y="228600"/>
            <a:ext cx="1752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t=3</a:t>
            </a:r>
            <a:endParaRPr lang="hr-HR" dirty="0"/>
          </a:p>
        </p:txBody>
      </p:sp>
      <p:sp>
        <p:nvSpPr>
          <p:cNvPr id="12" name="Rounded Rectangle 11"/>
          <p:cNvSpPr/>
          <p:nvPr/>
        </p:nvSpPr>
        <p:spPr>
          <a:xfrm>
            <a:off x="6767243" y="228600"/>
            <a:ext cx="1752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t=7</a:t>
            </a:r>
            <a:endParaRPr lang="hr-HR" dirty="0"/>
          </a:p>
        </p:txBody>
      </p:sp>
      <p:sp>
        <p:nvSpPr>
          <p:cNvPr id="14" name="Rounded Rectangle 13"/>
          <p:cNvSpPr/>
          <p:nvPr/>
        </p:nvSpPr>
        <p:spPr>
          <a:xfrm>
            <a:off x="6772994" y="228600"/>
            <a:ext cx="1752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t=13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ounded Rectangle 14"/>
              <p:cNvSpPr/>
              <p:nvPr/>
            </p:nvSpPr>
            <p:spPr>
              <a:xfrm>
                <a:off x="4873475" y="3962400"/>
                <a:ext cx="1752600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hr-HR" b="0" i="1" smtClean="0">
                            <a:latin typeface="Cambria Math"/>
                          </a:rPr>
                          <m:t>𝑀</m:t>
                        </m:r>
                        <m:r>
                          <a:rPr lang="hr-H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hr-HR" dirty="0" smtClean="0"/>
                  <a:t>=0</a:t>
                </a:r>
                <a:endParaRPr lang="hr-HR" dirty="0"/>
              </a:p>
            </p:txBody>
          </p:sp>
        </mc:Choice>
        <mc:Fallback xmlns="">
          <p:sp>
            <p:nvSpPr>
              <p:cNvPr id="15" name="Rounded 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475" y="3962400"/>
                <a:ext cx="1752600" cy="91440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le 15"/>
              <p:cNvSpPr/>
              <p:nvPr/>
            </p:nvSpPr>
            <p:spPr>
              <a:xfrm>
                <a:off x="4887852" y="5181600"/>
                <a:ext cx="1752600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hr-HR" b="0" i="1" smtClean="0">
                            <a:latin typeface="Cambria Math"/>
                          </a:rPr>
                          <m:t>𝑀</m:t>
                        </m:r>
                        <m:r>
                          <a:rPr lang="hr-H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hr-HR" dirty="0" smtClean="0"/>
                  <a:t>=0</a:t>
                </a:r>
                <a:endParaRPr lang="hr-HR" dirty="0"/>
              </a:p>
            </p:txBody>
          </p:sp>
        </mc:Choice>
        <mc:Fallback xmlns="">
          <p:sp>
            <p:nvSpPr>
              <p:cNvPr id="16" name="Rounded 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852" y="5181600"/>
                <a:ext cx="1752600" cy="914400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ounded Rectangle 16"/>
              <p:cNvSpPr/>
              <p:nvPr/>
            </p:nvSpPr>
            <p:spPr>
              <a:xfrm>
                <a:off x="4873475" y="3962400"/>
                <a:ext cx="1752600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hr-HR" b="0" i="1" smtClean="0">
                            <a:latin typeface="Cambria Math"/>
                          </a:rPr>
                          <m:t>𝑀</m:t>
                        </m:r>
                        <m:r>
                          <a:rPr lang="hr-H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hr-HR" dirty="0" smtClean="0"/>
                  <a:t>=3</a:t>
                </a:r>
                <a:endParaRPr lang="hr-HR" dirty="0"/>
              </a:p>
            </p:txBody>
          </p:sp>
        </mc:Choice>
        <mc:Fallback xmlns="">
          <p:sp>
            <p:nvSpPr>
              <p:cNvPr id="17" name="Rounded 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475" y="3962400"/>
                <a:ext cx="1752600" cy="914400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ounded Rectangle 17"/>
              <p:cNvSpPr/>
              <p:nvPr/>
            </p:nvSpPr>
            <p:spPr>
              <a:xfrm>
                <a:off x="4887852" y="5183080"/>
                <a:ext cx="1752600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hr-HR" b="0" i="1" smtClean="0">
                            <a:latin typeface="Cambria Math"/>
                          </a:rPr>
                          <m:t>𝑀</m:t>
                        </m:r>
                        <m:r>
                          <a:rPr lang="hr-H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hr-HR" dirty="0" smtClean="0"/>
                  <a:t>=7</a:t>
                </a:r>
                <a:endParaRPr lang="hr-HR" dirty="0"/>
              </a:p>
            </p:txBody>
          </p:sp>
        </mc:Choice>
        <mc:Fallback xmlns="">
          <p:sp>
            <p:nvSpPr>
              <p:cNvPr id="18" name="Rounded 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852" y="5183080"/>
                <a:ext cx="1752600" cy="914400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ounded Rectangle 18"/>
              <p:cNvSpPr/>
              <p:nvPr/>
            </p:nvSpPr>
            <p:spPr>
              <a:xfrm>
                <a:off x="4876800" y="3962400"/>
                <a:ext cx="1752600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hr-HR" b="0" i="1" smtClean="0">
                            <a:latin typeface="Cambria Math"/>
                          </a:rPr>
                          <m:t>𝑀</m:t>
                        </m:r>
                        <m:r>
                          <a:rPr lang="hr-H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hr-HR" dirty="0" smtClean="0"/>
                  <a:t>=15</a:t>
                </a:r>
                <a:endParaRPr lang="hr-HR" dirty="0"/>
              </a:p>
            </p:txBody>
          </p:sp>
        </mc:Choice>
        <mc:Fallback xmlns="">
          <p:sp>
            <p:nvSpPr>
              <p:cNvPr id="19" name="Rounded 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962400"/>
                <a:ext cx="1752600" cy="914400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ounded Rectangle 19"/>
              <p:cNvSpPr/>
              <p:nvPr/>
            </p:nvSpPr>
            <p:spPr>
              <a:xfrm>
                <a:off x="4887852" y="5181600"/>
                <a:ext cx="1752600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hr-HR" b="0" i="1" smtClean="0">
                            <a:latin typeface="Cambria Math"/>
                          </a:rPr>
                          <m:t>𝑀</m:t>
                        </m:r>
                        <m:r>
                          <a:rPr lang="hr-H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hr-HR" dirty="0" smtClean="0"/>
                  <a:t>=13</a:t>
                </a:r>
                <a:endParaRPr lang="hr-HR" dirty="0"/>
              </a:p>
            </p:txBody>
          </p:sp>
        </mc:Choice>
        <mc:Fallback xmlns="">
          <p:sp>
            <p:nvSpPr>
              <p:cNvPr id="20" name="Rounded 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852" y="5181600"/>
                <a:ext cx="1752600" cy="914400"/>
              </a:xfrm>
              <a:prstGeom prst="round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331234" y="512281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J2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19200" y="462823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J3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331234" y="462823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J1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219200" y="512281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J4</a:t>
            </a:r>
            <a:endParaRPr lang="hr-H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>
          <a:xfrm>
            <a:off x="8077200" y="5640280"/>
            <a:ext cx="661416" cy="61497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1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46" grpId="0"/>
      <p:bldP spid="47" grpId="0"/>
      <p:bldP spid="48" grpId="0"/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Metode gradnje rješenja izravno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Prednosti:</a:t>
            </a:r>
          </a:p>
          <a:p>
            <a:pPr lvl="1"/>
            <a:r>
              <a:rPr lang="hr-HR" dirty="0" smtClean="0"/>
              <a:t>Jednostavnost</a:t>
            </a:r>
          </a:p>
          <a:p>
            <a:pPr lvl="1"/>
            <a:r>
              <a:rPr lang="hr-HR" dirty="0" smtClean="0"/>
              <a:t>Dosta dobra rješenja</a:t>
            </a:r>
          </a:p>
          <a:p>
            <a:pPr lvl="1"/>
            <a:r>
              <a:rPr lang="hr-HR" dirty="0"/>
              <a:t>B</a:t>
            </a:r>
            <a:r>
              <a:rPr lang="hr-HR" dirty="0" smtClean="0"/>
              <a:t>rzina izvođenja</a:t>
            </a:r>
          </a:p>
          <a:p>
            <a:pPr lvl="1"/>
            <a:r>
              <a:rPr lang="hr-HR" dirty="0" smtClean="0"/>
              <a:t>Mogućnost online raspoređivanja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7200" y="5638800"/>
            <a:ext cx="661416" cy="6164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4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Metode gradnje rješenja izravno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Nedostaci</a:t>
            </a:r>
          </a:p>
          <a:p>
            <a:pPr lvl="1"/>
            <a:r>
              <a:rPr lang="hr-HR" dirty="0" smtClean="0"/>
              <a:t>Optimizacija po samo jednom parametru</a:t>
            </a:r>
          </a:p>
          <a:p>
            <a:pPr lvl="1"/>
            <a:r>
              <a:rPr lang="hr-HR" dirty="0" smtClean="0"/>
              <a:t>Odabir idealne heuristike</a:t>
            </a:r>
          </a:p>
          <a:p>
            <a:pPr lvl="1"/>
            <a:r>
              <a:rPr lang="hr-HR" dirty="0" smtClean="0"/>
              <a:t>Rješenja lošija od rješenja dobivenih metaheuristikama</a:t>
            </a:r>
          </a:p>
          <a:p>
            <a:pPr lvl="1"/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7200" y="5715000"/>
            <a:ext cx="661416" cy="5402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Idući korak?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Spojiti genetsko programiranje i metode gradnje rješenja izravno</a:t>
            </a:r>
          </a:p>
          <a:p>
            <a:r>
              <a:rPr lang="hr-HR" dirty="0" smtClean="0"/>
              <a:t>Pomoću GP-a izraditi funkciju evaluacije za određene kriterije</a:t>
            </a:r>
          </a:p>
          <a:p>
            <a:r>
              <a:rPr lang="hr-HR" dirty="0" smtClean="0"/>
              <a:t>Navedenu funkciju iskoristiti prilikom raspoređivanja poslova</a:t>
            </a:r>
          </a:p>
          <a:p>
            <a:r>
              <a:rPr lang="hr-HR" dirty="0" smtClean="0"/>
              <a:t>Postižu se jako dobri rezultati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7200" y="5638800"/>
            <a:ext cx="661416" cy="6164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Raspoređivanje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Dodjela ograničenih sredstava određenom skupu aktivnosti</a:t>
            </a:r>
          </a:p>
          <a:p>
            <a:r>
              <a:rPr lang="hr-HR" dirty="0" smtClean="0"/>
              <a:t>Cilj: smanjenje troškova upotrebe sredstava</a:t>
            </a:r>
          </a:p>
          <a:p>
            <a:r>
              <a:rPr lang="hr-HR" dirty="0" smtClean="0"/>
              <a:t>Problem: NP-težak problem</a:t>
            </a:r>
          </a:p>
          <a:p>
            <a:r>
              <a:rPr lang="hr-HR" dirty="0" smtClean="0"/>
              <a:t>Primjeri:</a:t>
            </a:r>
          </a:p>
          <a:p>
            <a:pPr lvl="1"/>
            <a:r>
              <a:rPr lang="hr-HR" dirty="0" smtClean="0"/>
              <a:t>Raspoređivanje </a:t>
            </a:r>
            <a:r>
              <a:rPr lang="hr-HR" dirty="0"/>
              <a:t>u cluster </a:t>
            </a:r>
            <a:r>
              <a:rPr lang="hr-HR" dirty="0" smtClean="0"/>
              <a:t>okruženju</a:t>
            </a:r>
            <a:endParaRPr lang="hr-HR" dirty="0"/>
          </a:p>
          <a:p>
            <a:pPr lvl="1"/>
            <a:r>
              <a:rPr lang="hr-HR" dirty="0" smtClean="0"/>
              <a:t>Raspoređivanje aviona po pistama</a:t>
            </a:r>
          </a:p>
          <a:p>
            <a:pPr lvl="1"/>
            <a:r>
              <a:rPr lang="hr-HR" dirty="0" smtClean="0"/>
              <a:t>Raspoređivanje operacija po salama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7200" y="5715000"/>
            <a:ext cx="737616" cy="540258"/>
          </a:xfrm>
        </p:spPr>
        <p:txBody>
          <a:bodyPr/>
          <a:lstStyle/>
          <a:p>
            <a:r>
              <a:rPr lang="hr-HR" dirty="0" smtClean="0"/>
              <a:t>2/21</a:t>
            </a:r>
          </a:p>
        </p:txBody>
      </p:sp>
    </p:spTree>
    <p:extLst>
      <p:ext uri="{BB962C8B-B14F-4D97-AF65-F5344CB8AC3E}">
        <p14:creationId xmlns:p14="http://schemas.microsoft.com/office/powerpoint/2010/main" val="89712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Težak problem za rješavanje</a:t>
            </a:r>
          </a:p>
          <a:p>
            <a:r>
              <a:rPr lang="hr-HR" dirty="0" smtClean="0"/>
              <a:t>Rješavanje raznim heurističkim postupcima</a:t>
            </a:r>
          </a:p>
          <a:p>
            <a:r>
              <a:rPr lang="hr-HR" dirty="0" smtClean="0"/>
              <a:t>Stalan razvoj novih i boljih postupaka za rješavanje</a:t>
            </a:r>
          </a:p>
          <a:p>
            <a:r>
              <a:rPr lang="hr-HR" dirty="0" smtClean="0"/>
              <a:t>Spajanje GP-a sa metodama gradnje rješenja izravno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7200" y="5638800"/>
            <a:ext cx="661416" cy="6164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1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7467600" cy="1143000"/>
          </a:xfrm>
        </p:spPr>
        <p:txBody>
          <a:bodyPr/>
          <a:lstStyle/>
          <a:p>
            <a:pPr algn="ctr"/>
            <a:r>
              <a:rPr lang="hr-HR" dirty="0" smtClean="0"/>
              <a:t>HVALA NA PAŽNJI!</a:t>
            </a: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>
          <a:xfrm>
            <a:off x="8077200" y="5638800"/>
            <a:ext cx="661416" cy="61645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Nesrodni strojevi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Svaki stroj obrađuje posao proizvoljno definiranom brzinom</a:t>
            </a:r>
          </a:p>
          <a:p>
            <a:r>
              <a:rPr lang="hr-HR" dirty="0" smtClean="0"/>
              <a:t>Strojevi međusobno </a:t>
            </a:r>
            <a:r>
              <a:rPr lang="hr-HR" dirty="0" smtClean="0"/>
              <a:t>nezavisni</a:t>
            </a: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Poslovi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Aktivnost koja se želi postupkom raspoređivanja pridjeliti nekom stroju</a:t>
            </a:r>
          </a:p>
          <a:p>
            <a:r>
              <a:rPr lang="hr-HR" dirty="0" smtClean="0"/>
              <a:t>Svojstva:</a:t>
            </a:r>
          </a:p>
          <a:p>
            <a:pPr lvl="1"/>
            <a:r>
              <a:rPr lang="hr-HR" dirty="0" smtClean="0"/>
              <a:t>Trajanje izvođenja</a:t>
            </a:r>
          </a:p>
          <a:p>
            <a:pPr lvl="1"/>
            <a:r>
              <a:rPr lang="hr-HR" dirty="0" smtClean="0"/>
              <a:t>Vrijeme pripravnosti</a:t>
            </a:r>
          </a:p>
          <a:p>
            <a:pPr lvl="1"/>
            <a:r>
              <a:rPr lang="hr-HR" dirty="0" smtClean="0"/>
              <a:t>Vrijeme željenog završetka</a:t>
            </a:r>
          </a:p>
          <a:p>
            <a:pPr lvl="1"/>
            <a:r>
              <a:rPr lang="hr-HR" dirty="0" smtClean="0"/>
              <a:t>Vrijeme nužnog završetka</a:t>
            </a:r>
          </a:p>
          <a:p>
            <a:pPr lvl="1"/>
            <a:r>
              <a:rPr lang="hr-HR" dirty="0" smtClean="0"/>
              <a:t>Težina posla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Ocjena kvalitete rasporeda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Moramo moći na neki način ocijeniti dobiveni raspored</a:t>
            </a:r>
          </a:p>
          <a:p>
            <a:r>
              <a:rPr lang="hr-HR" dirty="0" smtClean="0"/>
              <a:t>Kriteriji nisu uvijek isti</a:t>
            </a:r>
          </a:p>
          <a:p>
            <a:r>
              <a:rPr lang="hr-HR" dirty="0" smtClean="0"/>
              <a:t>Ovisno o situaciji i zahtjevima pojedini parametri važniji od ostalih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Ocjena kvalitete rasporeda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Ukupna duljina rasporeda</a:t>
            </a:r>
          </a:p>
          <a:p>
            <a:r>
              <a:rPr lang="hr-HR" dirty="0" smtClean="0"/>
              <a:t>Najveće kašnjenje</a:t>
            </a:r>
          </a:p>
          <a:p>
            <a:r>
              <a:rPr lang="hr-HR" dirty="0" smtClean="0"/>
              <a:t>Težinsko protjecanje</a:t>
            </a:r>
          </a:p>
          <a:p>
            <a:r>
              <a:rPr lang="hr-HR" dirty="0" smtClean="0"/>
              <a:t>Težinsko zaostajanje</a:t>
            </a:r>
          </a:p>
          <a:p>
            <a:r>
              <a:rPr lang="hr-HR" dirty="0" smtClean="0"/>
              <a:t>Težinska zakašnjelost</a:t>
            </a:r>
          </a:p>
          <a:p>
            <a:r>
              <a:rPr lang="hr-HR" dirty="0" smtClean="0"/>
              <a:t>Težinska preuranjenost i težinsko zaostajanje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55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Raspoloživost parametara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Predodređeno raspoređivanje (offline scheduling)</a:t>
            </a:r>
          </a:p>
          <a:p>
            <a:pPr lvl="1"/>
            <a:r>
              <a:rPr lang="hr-HR" dirty="0" smtClean="0"/>
              <a:t>Sve potrebne vrijednosti potrebne za izradu rasporeda poznate unaprijed</a:t>
            </a:r>
          </a:p>
          <a:p>
            <a:r>
              <a:rPr lang="hr-HR" dirty="0" smtClean="0"/>
              <a:t>Raspoređivanje na zahtjev </a:t>
            </a:r>
            <a:r>
              <a:rPr lang="hr-HR" dirty="0"/>
              <a:t>(</a:t>
            </a:r>
            <a:r>
              <a:rPr lang="hr-HR" dirty="0" smtClean="0"/>
              <a:t>online </a:t>
            </a:r>
            <a:r>
              <a:rPr lang="hr-HR" dirty="0"/>
              <a:t>scheduling)</a:t>
            </a:r>
          </a:p>
          <a:p>
            <a:pPr lvl="1"/>
            <a:r>
              <a:rPr lang="hr-HR" dirty="0" smtClean="0"/>
              <a:t>Odluke se donose samo na temelju trenutno dostupnih podataka</a:t>
            </a:r>
            <a:endParaRPr lang="hr-HR" dirty="0"/>
          </a:p>
          <a:p>
            <a:pPr marL="365760" lvl="1" indent="0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6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Tehnike raspoređivanja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NP-težak problem</a:t>
            </a:r>
          </a:p>
          <a:p>
            <a:r>
              <a:rPr lang="hr-HR" dirty="0" smtClean="0"/>
              <a:t>Ne postoji egzaktni algoritam</a:t>
            </a:r>
          </a:p>
          <a:p>
            <a:r>
              <a:rPr lang="hr-HR" dirty="0" smtClean="0"/>
              <a:t>Koriste se heurističke metode</a:t>
            </a:r>
          </a:p>
          <a:p>
            <a:r>
              <a:rPr lang="hr-HR" dirty="0" smtClean="0"/>
              <a:t>Dvije osnovne vrste metoda raspoređivanja:</a:t>
            </a:r>
          </a:p>
          <a:p>
            <a:pPr lvl="1"/>
            <a:r>
              <a:rPr lang="hr-HR" dirty="0" smtClean="0"/>
              <a:t>Metode pretraživanja prostora rješenja</a:t>
            </a:r>
          </a:p>
          <a:p>
            <a:pPr lvl="1"/>
            <a:r>
              <a:rPr lang="hr-HR" dirty="0" smtClean="0"/>
              <a:t>Metode gradnje rješenja izravno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Metode pretraživanja prostora </a:t>
            </a:r>
            <a:r>
              <a:rPr lang="hr-HR" dirty="0" smtClean="0"/>
              <a:t>stanja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Metaheuristički postupci:</a:t>
            </a:r>
          </a:p>
          <a:p>
            <a:pPr lvl="1"/>
            <a:r>
              <a:rPr lang="hr-HR" dirty="0" smtClean="0"/>
              <a:t>Genetski algoritmi</a:t>
            </a:r>
          </a:p>
          <a:p>
            <a:pPr lvl="1"/>
            <a:r>
              <a:rPr lang="hr-HR" dirty="0" smtClean="0"/>
              <a:t>Simulirano kaljenje</a:t>
            </a:r>
          </a:p>
          <a:p>
            <a:pPr lvl="1"/>
            <a:r>
              <a:rPr lang="hr-HR" dirty="0" smtClean="0"/>
              <a:t>TABU pretraživanje</a:t>
            </a:r>
          </a:p>
          <a:p>
            <a:pPr lvl="1"/>
            <a:r>
              <a:rPr lang="hr-HR" dirty="0" smtClean="0"/>
              <a:t>Optimizacija rojem čestica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r>
              <a:rPr lang="hr-HR" dirty="0" smtClean="0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336</TotalTime>
  <Words>556</Words>
  <Application>Microsoft Office PowerPoint</Application>
  <PresentationFormat>On-screen Show (4:3)</PresentationFormat>
  <Paragraphs>177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Raspoređivanje na nesrodnim strojevima</vt:lpstr>
      <vt:lpstr>Raspoređivanje</vt:lpstr>
      <vt:lpstr>Nesrodni strojevi</vt:lpstr>
      <vt:lpstr>Poslovi</vt:lpstr>
      <vt:lpstr>Ocjena kvalitete rasporeda</vt:lpstr>
      <vt:lpstr>Ocjena kvalitete rasporeda</vt:lpstr>
      <vt:lpstr>Raspoloživost parametara</vt:lpstr>
      <vt:lpstr>Tehnike raspoređivanja</vt:lpstr>
      <vt:lpstr>Metode pretraživanja prostora stanja</vt:lpstr>
      <vt:lpstr>Metode pretraživanja prostora stanja</vt:lpstr>
      <vt:lpstr>Metode pretraživanja prostora stanja</vt:lpstr>
      <vt:lpstr>Metode gradnje rješenja izravno</vt:lpstr>
      <vt:lpstr>Metode gradnje rješenja izravno</vt:lpstr>
      <vt:lpstr>Min-min</vt:lpstr>
      <vt:lpstr>Min-min</vt:lpstr>
      <vt:lpstr>PowerPoint Presentation</vt:lpstr>
      <vt:lpstr>Metode gradnje rješenja izravno</vt:lpstr>
      <vt:lpstr>Metode gradnje rješenja izravno</vt:lpstr>
      <vt:lpstr>Idući korak?</vt:lpstr>
      <vt:lpstr>Zaključak</vt:lpstr>
      <vt:lpstr>HVALA NA PAŽNJI!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Raspoređivanje na nesrodnim strojevima</dc:title>
  <dc:creator>Marko</dc:creator>
  <cp:lastModifiedBy>Marko</cp:lastModifiedBy>
  <cp:revision>43</cp:revision>
  <dcterms:created xsi:type="dcterms:W3CDTF">2006-08-16T00:00:00Z</dcterms:created>
  <dcterms:modified xsi:type="dcterms:W3CDTF">2013-06-11T22:11:38Z</dcterms:modified>
</cp:coreProperties>
</file>