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77" r:id="rId4"/>
    <p:sldId id="258" r:id="rId5"/>
    <p:sldId id="262" r:id="rId6"/>
    <p:sldId id="259" r:id="rId7"/>
    <p:sldId id="263" r:id="rId8"/>
    <p:sldId id="265" r:id="rId9"/>
    <p:sldId id="267" r:id="rId10"/>
    <p:sldId id="257" r:id="rId11"/>
    <p:sldId id="268" r:id="rId12"/>
    <p:sldId id="270" r:id="rId13"/>
    <p:sldId id="269" r:id="rId14"/>
    <p:sldId id="272" r:id="rId15"/>
    <p:sldId id="273" r:id="rId16"/>
    <p:sldId id="274" r:id="rId17"/>
    <p:sldId id="275" r:id="rId18"/>
    <p:sldId id="278" r:id="rId19"/>
    <p:sldId id="261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160FE4-F734-4B14-B92C-36A6577235E8}">
          <p14:sldIdLst>
            <p14:sldId id="256"/>
            <p14:sldId id="260"/>
            <p14:sldId id="277"/>
            <p14:sldId id="258"/>
            <p14:sldId id="262"/>
            <p14:sldId id="259"/>
            <p14:sldId id="263"/>
            <p14:sldId id="265"/>
            <p14:sldId id="267"/>
            <p14:sldId id="257"/>
            <p14:sldId id="268"/>
            <p14:sldId id="270"/>
            <p14:sldId id="269"/>
            <p14:sldId id="272"/>
            <p14:sldId id="273"/>
            <p14:sldId id="274"/>
            <p14:sldId id="275"/>
            <p14:sldId id="278"/>
            <p14:sldId id="261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ela Ćosić" initials="MĆ" lastIdx="1" clrIdx="0">
    <p:extLst>
      <p:ext uri="{19B8F6BF-5375-455C-9EA6-DF929625EA0E}">
        <p15:presenceInfo xmlns:p15="http://schemas.microsoft.com/office/powerpoint/2012/main" userId="284bbd0ebb9d49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6AA31-92B1-46BA-A1B4-BE1C926E99DA}" type="datetimeFigureOut">
              <a:rPr lang="hr-HR" smtClean="0"/>
              <a:t>11.6.2013.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B443F-6FB4-4A36-BB8E-516BF02A1A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62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443F-6FB4-4A36-BB8E-516BF02A1A46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304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443F-6FB4-4A36-BB8E-516BF02A1A46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20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443F-6FB4-4A36-BB8E-516BF02A1A46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66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385735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8"/>
            <a:ext cx="1200150" cy="377825"/>
          </a:xfrm>
        </p:spPr>
        <p:txBody>
          <a:bodyPr/>
          <a:lstStyle/>
          <a:p>
            <a:fld id="{42330CF6-8398-4779-930A-224A670FAFCC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5870578"/>
            <a:ext cx="3670469" cy="377825"/>
          </a:xfrm>
        </p:spPr>
        <p:txBody>
          <a:bodyPr/>
          <a:lstStyle/>
          <a:p>
            <a:r>
              <a:rPr lang="hr-HR" dirty="0" smtClean="0"/>
              <a:t>Mirela Ćosić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20" y="5870578"/>
            <a:ext cx="534139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hr-HR" dirty="0" smtClean="0"/>
              <a:t>/20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8460-C4B2-44F8-A46B-8A84A71B64E6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4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F05C-98CE-446A-A7A5-28F7CC0E9075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2" y="609604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600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27F6-CC4F-4937-AFE0-D6A7468220DC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F3E6-8A06-44DA-AD3B-FEB59C470DFD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5089" y="6248403"/>
            <a:ext cx="464741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hr-HR" dirty="0" smtClean="0"/>
              <a:t>/20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2" y="609604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72FF-F18F-428C-B1C0-DF5C3C968285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4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2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F399-8251-4161-A97A-7B1D3676EB5D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2" y="609603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A779-32A2-4297-84A0-1D8B28B64A2F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2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1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5875-9FCB-42B2-A478-E0FA6B66F38D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1990-42F2-4632-9C3C-28DF1C069776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hr-HR" dirty="0" smtClean="0"/>
              <a:t>/20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>
            <a:normAutofit/>
          </a:bodyPr>
          <a:lstStyle>
            <a:lvl1pPr algn="l">
              <a:defRPr sz="33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2C42-5C0E-471C-B7C9-70B2AEDA7AB3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hr-HR" dirty="0" smtClean="0"/>
              <a:t>/20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70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A3D6-5698-4FBF-BBCC-3CBB57FC47A7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hr-HR" dirty="0" smtClean="0"/>
              <a:t>/20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3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3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F67D-2E74-40A5-8814-44FE46E152DF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hr-HR" dirty="0" smtClean="0"/>
              <a:t>/20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E214-1023-4D3B-B19D-76D8CBDB1D77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hr-HR" dirty="0" smtClean="0"/>
              <a:t>/20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7C3E-D247-4AD9-A964-C7494D506E0E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hr-HR" dirty="0" smtClean="0"/>
              <a:t>/20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BA1F-4711-4431-BA9B-63AE1E89E75E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hr-HR" dirty="0" smtClean="0"/>
              <a:t>/20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1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6727-9EBF-44CA-BF74-1B13324D64CA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2" y="609603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2" y="2142070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82474" y="6248402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AADA06-BF3C-499C-A648-BE5CE4773F94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67" y="6248402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hr-HR" dirty="0" smtClean="0"/>
              <a:t>Mirela Ćosić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5088" y="6248403"/>
            <a:ext cx="48651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r>
              <a:rPr lang="hr-HR" dirty="0" smtClean="0"/>
              <a:t>/20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342900" rtl="0" eaLnBrk="1" latinLnBrk="0" hangingPunct="1">
        <a:spcBef>
          <a:spcPct val="0"/>
        </a:spcBef>
        <a:buNone/>
        <a:defRPr sz="3000" b="1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737" y="2330450"/>
            <a:ext cx="7172359" cy="1816098"/>
          </a:xfrm>
        </p:spPr>
        <p:txBody>
          <a:bodyPr/>
          <a:lstStyle/>
          <a:p>
            <a:r>
              <a:rPr lang="hr-HR" b="1" dirty="0" smtClean="0"/>
              <a:t>Uporaba </a:t>
            </a:r>
            <a:r>
              <a:rPr lang="hr-HR" b="1" dirty="0"/>
              <a:t>optimizacijskih tehnika u energetskim sustavima</a:t>
            </a:r>
            <a:endParaRPr lang="hr-HR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146551"/>
            <a:ext cx="5398295" cy="1211867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cap="none" dirty="0" smtClean="0"/>
              <a:t>Mirela </a:t>
            </a:r>
            <a:r>
              <a:rPr lang="hr-HR" cap="none" dirty="0"/>
              <a:t>Ć</a:t>
            </a:r>
            <a:r>
              <a:rPr lang="hr-HR" cap="none" dirty="0" smtClean="0"/>
              <a:t>osić</a:t>
            </a:r>
          </a:p>
          <a:p>
            <a:r>
              <a:rPr lang="hr-HR" cap="none" dirty="0" smtClean="0"/>
              <a:t>Mentor:  Prof. dr. </a:t>
            </a:r>
            <a:r>
              <a:rPr lang="hr-HR" cap="none" dirty="0" err="1" smtClean="0"/>
              <a:t>sc</a:t>
            </a:r>
            <a:r>
              <a:rPr lang="hr-HR" cap="none" dirty="0" smtClean="0"/>
              <a:t>. </a:t>
            </a:r>
            <a:r>
              <a:rPr lang="hr-HR" cap="none" dirty="0"/>
              <a:t>D</a:t>
            </a:r>
            <a:r>
              <a:rPr lang="hr-HR" cap="none" dirty="0" smtClean="0"/>
              <a:t>omagoj Jakobović</a:t>
            </a:r>
          </a:p>
          <a:p>
            <a:fld id="{93719EBA-B882-45FA-AA58-814CEB00DD54}" type="datetime1">
              <a:rPr lang="hr-HR" cap="none" smtClean="0"/>
              <a:t>11.6.2013.</a:t>
            </a:fld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10635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14351" y="2855867"/>
            <a:ext cx="7598570" cy="1584419"/>
          </a:xfrm>
        </p:spPr>
        <p:txBody>
          <a:bodyPr>
            <a:normAutofit/>
          </a:bodyPr>
          <a:lstStyle/>
          <a:p>
            <a:r>
              <a:rPr lang="hr-HR" sz="3600" dirty="0"/>
              <a:t>Određivanje kratkoročnog rasporeda generiranja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Optimizacija algoritmom kolonije mrava</a:t>
            </a:r>
            <a:endParaRPr lang="hr-HR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2866-6814-489A-BE5C-BF630BFE1178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205" y="3753117"/>
            <a:ext cx="5154155" cy="190546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Kratkoročno određivanje rasporeda generiranja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352" y="2463803"/>
            <a:ext cx="7598569" cy="1998797"/>
          </a:xfrm>
        </p:spPr>
        <p:txBody>
          <a:bodyPr>
            <a:normAutofit/>
          </a:bodyPr>
          <a:lstStyle/>
          <a:p>
            <a:r>
              <a:rPr lang="hr-HR" sz="2000" dirty="0" err="1" smtClean="0"/>
              <a:t>eng</a:t>
            </a:r>
            <a:r>
              <a:rPr lang="hr-HR" sz="2000" dirty="0" smtClean="0"/>
              <a:t>. </a:t>
            </a:r>
            <a:r>
              <a:rPr lang="hr-HR" sz="2000" i="1" dirty="0" smtClean="0"/>
              <a:t>short </a:t>
            </a:r>
            <a:r>
              <a:rPr lang="hr-HR" sz="2000" i="1" dirty="0" err="1" smtClean="0"/>
              <a:t>term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generation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scheduling</a:t>
            </a:r>
            <a:endParaRPr lang="hr-HR" sz="2000" i="1" dirty="0" smtClean="0"/>
          </a:p>
          <a:p>
            <a:r>
              <a:rPr lang="hr-HR" sz="2000" dirty="0" smtClean="0"/>
              <a:t>Određivanje izlaza pojedine proizvodne jedinice</a:t>
            </a:r>
          </a:p>
          <a:p>
            <a:r>
              <a:rPr lang="hr-HR" sz="2000" dirty="0" smtClean="0"/>
              <a:t>Poštivanje </a:t>
            </a:r>
            <a:r>
              <a:rPr lang="hr-HR" sz="2000" dirty="0"/>
              <a:t>ograničenja </a:t>
            </a:r>
            <a:r>
              <a:rPr lang="hr-HR" sz="2000" dirty="0" smtClean="0"/>
              <a:t>sustava</a:t>
            </a:r>
          </a:p>
          <a:p>
            <a:r>
              <a:rPr lang="hr-HR" sz="2000" dirty="0" smtClean="0"/>
              <a:t>Period od 24 sata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C2D2-C0E0-4CA2-B8FF-0F9E1920A94B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4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Kratkoročno određivanje rasporeda generiranja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14352" y="2309492"/>
                <a:ext cx="4225073" cy="2365539"/>
              </a:xfrm>
            </p:spPr>
            <p:txBody>
              <a:bodyPr numCol="1">
                <a:normAutofit/>
              </a:bodyPr>
              <a:lstStyle/>
              <a:p>
                <a:r>
                  <a:rPr lang="hr-HR" sz="2000" dirty="0" smtClean="0"/>
                  <a:t>Trošak i-te jedinice u j-om trenutku: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r-H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hr-H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hr-HR" sz="16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hr-HR" sz="16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hr-H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r-HR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r-H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hr-H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hr-HR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r-H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hr-H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hr-HR" sz="160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-HR" sz="1400" dirty="0"/>
                  <a:t>,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-HR" sz="1400" dirty="0"/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-HR" sz="1400" dirty="0"/>
                  <a:t> su koeficijenti troška </a:t>
                </a:r>
                <a:endParaRPr lang="hr-HR" sz="140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hr-HR" sz="1400" dirty="0" smtClean="0"/>
                  <a:t> je izlaz i-te jedinice u j-om trenutku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14352" y="2309492"/>
                <a:ext cx="4225073" cy="2365539"/>
              </a:xfrm>
              <a:blipFill rotWithShape="0">
                <a:blip r:embed="rId2"/>
                <a:stretch>
                  <a:fillRect l="-129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4001" y="2142067"/>
                <a:ext cx="3746499" cy="3649134"/>
              </a:xfrm>
            </p:spPr>
            <p:txBody>
              <a:bodyPr>
                <a:normAutofit/>
              </a:bodyPr>
              <a:lstStyle/>
              <a:p>
                <a:r>
                  <a:rPr lang="hr-HR" sz="2000" dirty="0"/>
                  <a:t>Funkcija cilja: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sz="16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hr-HR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hr-H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hr-H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hr-HR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hr-H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hr-HR" sz="16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hr-HR" sz="16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hr-H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hr-H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hr-H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hr-H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16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hr-HR" sz="16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hr-H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r-H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nary>
                          </m:e>
                        </m:d>
                      </m:e>
                    </m:nary>
                    <m:r>
                      <a:rPr lang="hr-HR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r-HR" sz="1600" dirty="0"/>
              </a:p>
              <a:p>
                <a:pPr lvl="2"/>
                <a:r>
                  <a:rPr lang="hr-HR" sz="1400" dirty="0"/>
                  <a:t>Zbroj troškova po svim satima</a:t>
                </a:r>
              </a:p>
              <a:p>
                <a:pPr lvl="2"/>
                <a:r>
                  <a:rPr lang="hr-HR" sz="1400" dirty="0"/>
                  <a:t>Zbroj troškova po svim jedinicama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r-HR" sz="1400" dirty="0"/>
                  <a:t> je kazna za nepridržavanje ograničenja</a:t>
                </a:r>
              </a:p>
              <a:p>
                <a:endParaRPr lang="hr-HR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4001" y="2142067"/>
                <a:ext cx="3746499" cy="3649134"/>
              </a:xfrm>
              <a:blipFill rotWithShape="0">
                <a:blip r:embed="rId3"/>
                <a:stretch>
                  <a:fillRect l="-146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20A9-8680-42B5-BC20-E937C9683B79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Ograničenja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385763" indent="-385763">
                  <a:buFont typeface="+mj-lt"/>
                  <a:buAutoNum type="arabicPeriod"/>
                </a:pPr>
                <a:r>
                  <a:rPr lang="hr-HR" sz="2000" dirty="0" smtClean="0"/>
                  <a:t>Ravnoteža radne snage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hr-H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hr-H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hr-HR" sz="16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hr-H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𝐷𝑗</m:t>
                        </m:r>
                      </m:sub>
                    </m:sSub>
                    <m:r>
                      <a:rPr lang="hr-HR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r-H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𝐿𝑗</m:t>
                        </m:r>
                      </m:sub>
                    </m:sSub>
                    <m:r>
                      <a:rPr lang="hr-HR" sz="1600" i="1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hr-HR" sz="1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hr-HR" sz="160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hr-HR" sz="16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hr-HR" sz="1600" dirty="0" smtClean="0"/>
              </a:p>
              <a:p>
                <a:pPr lvl="2"/>
                <a:r>
                  <a:rPr lang="hr-HR" sz="1400" dirty="0" smtClean="0"/>
                  <a:t>Ukupna proizvedena snaga = potražnja + gubici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hr-HR" sz="2000" dirty="0" smtClean="0"/>
                  <a:t>Ograničenje rotirajuće pričuve</a:t>
                </a:r>
              </a:p>
              <a:p>
                <a:pPr lvl="1"/>
                <a:r>
                  <a:rPr lang="hr-HR" sz="1600" dirty="0" smtClean="0"/>
                  <a:t>razlika između najveće moguće snage koja se može generirati i ukupne potražnje u nekom trenutku</a:t>
                </a:r>
              </a:p>
              <a:p>
                <a:endParaRPr lang="hr-HR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89" r="-32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60335" y="2406652"/>
                <a:ext cx="3746499" cy="3041111"/>
              </a:xfrm>
            </p:spPr>
            <p:txBody>
              <a:bodyPr>
                <a:noAutofit/>
              </a:bodyPr>
              <a:lstStyle/>
              <a:p>
                <a:pPr marL="385763" indent="-385763">
                  <a:buFont typeface="+mj-lt"/>
                  <a:buAutoNum type="arabicPeriod" startAt="3"/>
                </a:pPr>
                <a:r>
                  <a:rPr lang="hr-HR" sz="2000" dirty="0"/>
                  <a:t>Ograničenje po jedinici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r-H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hr-HR" sz="16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hr-H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hr-HR" sz="16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hr-H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hr-HR" sz="1600" i="1">
                        <a:latin typeface="Cambria Math" panose="02040503050406030204" pitchFamily="18" charset="0"/>
                      </a:rPr>
                      <m:t>    ∀</m:t>
                    </m:r>
                    <m:r>
                      <a:rPr lang="hr-HR" sz="1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hr-HR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hr-HR" sz="16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hr-HR" sz="1600" dirty="0"/>
              </a:p>
              <a:p>
                <a:pPr marL="385763" indent="-385763">
                  <a:buFont typeface="+mj-lt"/>
                  <a:buAutoNum type="arabicPeriod" startAt="4"/>
                </a:pPr>
                <a:r>
                  <a:rPr lang="hr-HR" sz="2000" dirty="0" smtClean="0"/>
                  <a:t>Najkraće </a:t>
                </a:r>
                <a:r>
                  <a:rPr lang="hr-HR" sz="2000" dirty="0"/>
                  <a:t>vrijeme koje pojedina proizvodna jedinice provede upaljena i </a:t>
                </a:r>
                <a:r>
                  <a:rPr lang="hr-HR" sz="2000" dirty="0" smtClean="0"/>
                  <a:t>ugašena</a:t>
                </a:r>
              </a:p>
              <a:p>
                <a:pPr marL="385763" indent="-385763">
                  <a:buFont typeface="+mj-lt"/>
                  <a:buAutoNum type="arabicPeriod" startAt="5"/>
                </a:pPr>
                <a:r>
                  <a:rPr lang="hr-HR" sz="2000" dirty="0" smtClean="0"/>
                  <a:t>Najdulje vrijeme koje pojedina proizvodna jedinice provede radeći</a:t>
                </a:r>
                <a:endParaRPr lang="hr-HR" sz="20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60335" y="2406652"/>
                <a:ext cx="3746499" cy="3041111"/>
              </a:xfrm>
              <a:blipFill rotWithShape="0">
                <a:blip r:embed="rId3"/>
                <a:stretch>
                  <a:fillRect l="-1789" r="-211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6980-FF45-45E2-8F94-FFFD41308E11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0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Algoritam kolonije mrava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2142067"/>
            <a:ext cx="4160679" cy="3649134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Pronalazak hrane</a:t>
            </a:r>
          </a:p>
          <a:p>
            <a:r>
              <a:rPr lang="hr-HR" sz="2000" dirty="0" smtClean="0"/>
              <a:t>Prolaskom </a:t>
            </a:r>
            <a:r>
              <a:rPr lang="hr-HR" sz="2000" dirty="0" smtClean="0"/>
              <a:t>ostavljaju </a:t>
            </a:r>
            <a:r>
              <a:rPr lang="hr-HR" sz="2000" dirty="0" err="1" smtClean="0"/>
              <a:t>feromonske</a:t>
            </a:r>
            <a:r>
              <a:rPr lang="hr-HR" sz="2000" dirty="0" smtClean="0"/>
              <a:t> tragove</a:t>
            </a:r>
          </a:p>
          <a:p>
            <a:r>
              <a:rPr lang="hr-HR" sz="2000" dirty="0" smtClean="0"/>
              <a:t>Radije ide putem koji ima više </a:t>
            </a:r>
            <a:r>
              <a:rPr lang="hr-HR" sz="2000" dirty="0" err="1" smtClean="0"/>
              <a:t>feromona</a:t>
            </a:r>
            <a:endParaRPr lang="hr-HR" sz="2000" dirty="0" smtClean="0"/>
          </a:p>
          <a:p>
            <a:r>
              <a:rPr lang="hr-HR" sz="2000" dirty="0" smtClean="0"/>
              <a:t>Više mrava = više </a:t>
            </a:r>
            <a:r>
              <a:rPr lang="hr-HR" sz="2000" dirty="0" err="1" smtClean="0"/>
              <a:t>feromona</a:t>
            </a:r>
            <a:r>
              <a:rPr lang="hr-HR" sz="2000" dirty="0" smtClean="0"/>
              <a:t> = još više mrava = još više </a:t>
            </a:r>
            <a:r>
              <a:rPr lang="hr-HR" sz="2000" dirty="0" err="1" smtClean="0"/>
              <a:t>feromona</a:t>
            </a:r>
            <a:r>
              <a:rPr lang="hr-HR" sz="2000" dirty="0" smtClean="0"/>
              <a:t> =  …</a:t>
            </a:r>
            <a:endParaRPr lang="hr-HR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63" y="2463800"/>
            <a:ext cx="2857500" cy="1428750"/>
          </a:xfrm>
          <a:effectLst>
            <a:softEdge rad="762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63" y="3949700"/>
            <a:ext cx="2857500" cy="142875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4AC4-EDE7-4D2A-BB0D-2CDC9C6D806C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mravi pronalaze put?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5" y="2463403"/>
            <a:ext cx="2510751" cy="3347669"/>
          </a:xfrm>
          <a:effectLst>
            <a:softEdge rad="762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463800"/>
            <a:ext cx="3940452" cy="289461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Pronalazak puta = obilazak grafa</a:t>
            </a:r>
          </a:p>
          <a:p>
            <a:r>
              <a:rPr lang="hr-HR" sz="2000" dirty="0" smtClean="0"/>
              <a:t>Čvorovi = mjesta</a:t>
            </a:r>
          </a:p>
          <a:p>
            <a:r>
              <a:rPr lang="hr-HR" sz="2000" dirty="0" smtClean="0"/>
              <a:t>Bridovi = putevi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332-2343-48FE-A47F-5C570819C4B0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Određivanje generiranja mravljim algoritmom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Čvor = stanje sustava </a:t>
            </a:r>
          </a:p>
          <a:p>
            <a:r>
              <a:rPr lang="hr-HR" sz="2000" dirty="0" smtClean="0"/>
              <a:t>Brid = cijena prelaska iz jednog stanja u drugi</a:t>
            </a:r>
          </a:p>
          <a:p>
            <a:r>
              <a:rPr lang="hr-HR" sz="2000" dirty="0" smtClean="0"/>
              <a:t>Put = promjena stanja uz neku cijenu</a:t>
            </a:r>
            <a:endParaRPr lang="hr-HR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47" y="2463404"/>
            <a:ext cx="3165570" cy="3165570"/>
          </a:xfrm>
          <a:effectLst>
            <a:softEdge rad="762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960-D395-4942-9713-A1E3108701BE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Određivanje generiranja mravljim algoritmom</a:t>
            </a:r>
            <a:endParaRPr lang="hr-HR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34" y="2406650"/>
            <a:ext cx="4161266" cy="35433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249" y="2406652"/>
            <a:ext cx="3746499" cy="273685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Lokalno pravilo: isparivanje </a:t>
            </a:r>
            <a:r>
              <a:rPr lang="hr-HR" sz="2000" dirty="0" err="1" smtClean="0"/>
              <a:t>feromona</a:t>
            </a:r>
            <a:endParaRPr lang="hr-HR" sz="2000" dirty="0" smtClean="0"/>
          </a:p>
          <a:p>
            <a:r>
              <a:rPr lang="hr-HR" sz="2000" dirty="0" smtClean="0"/>
              <a:t>Globalno pravilo: zadržavanje </a:t>
            </a:r>
            <a:r>
              <a:rPr lang="hr-HR" sz="2000" dirty="0" err="1" smtClean="0"/>
              <a:t>feromona</a:t>
            </a:r>
            <a:r>
              <a:rPr lang="hr-HR" sz="2000" dirty="0" smtClean="0"/>
              <a:t> samo najboljeg puta</a:t>
            </a:r>
            <a:endParaRPr lang="hr-HR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26A7-9C3C-4721-91C2-5E43ED508A6A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</a:t>
            </a:r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14352" y="2142067"/>
            <a:ext cx="3746501" cy="67840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10 proizvodnih jedinica</a:t>
            </a:r>
            <a:endParaRPr lang="hr-HR" sz="20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6745123"/>
              </p:ext>
            </p:extLst>
          </p:nvPr>
        </p:nvGraphicFramePr>
        <p:xfrm>
          <a:off x="5038715" y="2065870"/>
          <a:ext cx="3466373" cy="26763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0837"/>
                <a:gridCol w="848580"/>
                <a:gridCol w="945996"/>
                <a:gridCol w="910960"/>
              </a:tblGrid>
              <a:tr h="36970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Najbolje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Prosječno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Najgore</a:t>
                      </a:r>
                      <a:endParaRPr lang="hr-HR" dirty="0"/>
                    </a:p>
                  </a:txBody>
                  <a:tcPr anchor="ctr"/>
                </a:tc>
              </a:tr>
              <a:tr h="461335">
                <a:tc>
                  <a:txBody>
                    <a:bodyPr/>
                    <a:lstStyle/>
                    <a:p>
                      <a:pPr algn="l"/>
                      <a:r>
                        <a:rPr lang="hr-HR" b="1" dirty="0" smtClean="0"/>
                        <a:t>ASCA</a:t>
                      </a:r>
                      <a:endParaRPr lang="hr-H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$541,218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$547,786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$557,122</a:t>
                      </a:r>
                      <a:endParaRPr lang="hr-HR" dirty="0"/>
                    </a:p>
                  </a:txBody>
                  <a:tcPr anchor="ctr"/>
                </a:tc>
              </a:tr>
              <a:tr h="461335">
                <a:tc>
                  <a:txBody>
                    <a:bodyPr/>
                    <a:lstStyle/>
                    <a:p>
                      <a:r>
                        <a:rPr lang="hr-HR" b="1" dirty="0" smtClean="0"/>
                        <a:t>GA</a:t>
                      </a:r>
                      <a:endParaRPr lang="hr-H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$541,656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$547,527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$555,997</a:t>
                      </a:r>
                      <a:endParaRPr lang="hr-HR" dirty="0"/>
                    </a:p>
                  </a:txBody>
                  <a:tcPr anchor="ctr"/>
                </a:tc>
              </a:tr>
              <a:tr h="461335">
                <a:tc>
                  <a:txBody>
                    <a:bodyPr/>
                    <a:lstStyle/>
                    <a:p>
                      <a:r>
                        <a:rPr lang="hr-HR" b="1" dirty="0" smtClean="0"/>
                        <a:t>MA</a:t>
                      </a:r>
                      <a:endParaRPr lang="hr-H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$541,108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$545,591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$549,290</a:t>
                      </a:r>
                      <a:endParaRPr lang="hr-HR" dirty="0"/>
                    </a:p>
                  </a:txBody>
                  <a:tcPr anchor="ctr"/>
                </a:tc>
              </a:tr>
              <a:tr h="461335">
                <a:tc>
                  <a:txBody>
                    <a:bodyPr/>
                    <a:lstStyle/>
                    <a:p>
                      <a:r>
                        <a:rPr lang="hr-HR" b="1" dirty="0" smtClean="0"/>
                        <a:t>LR</a:t>
                      </a:r>
                      <a:endParaRPr lang="hr-H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$541,278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$541,605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$541,656</a:t>
                      </a:r>
                      <a:endParaRPr lang="hr-HR" dirty="0"/>
                    </a:p>
                  </a:txBody>
                  <a:tcPr anchor="ctr"/>
                </a:tc>
              </a:tr>
              <a:tr h="461335">
                <a:tc>
                  <a:txBody>
                    <a:bodyPr/>
                    <a:lstStyle/>
                    <a:p>
                      <a:r>
                        <a:rPr lang="hr-HR" b="1" dirty="0" smtClean="0"/>
                        <a:t>DP</a:t>
                      </a:r>
                      <a:endParaRPr lang="hr-HR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$540,904</a:t>
                      </a:r>
                      <a:endParaRPr lang="hr-H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A3D6-5698-4FBF-BBCC-3CBB57FC47A7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r>
              <a:rPr lang="hr-HR" smtClean="0"/>
              <a:t>/20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93782"/>
              </p:ext>
            </p:extLst>
          </p:nvPr>
        </p:nvGraphicFramePr>
        <p:xfrm>
          <a:off x="198667" y="3113659"/>
          <a:ext cx="4285194" cy="36580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153"/>
                <a:gridCol w="570230"/>
                <a:gridCol w="482918"/>
                <a:gridCol w="482918"/>
                <a:gridCol w="613093"/>
                <a:gridCol w="787718"/>
                <a:gridCol w="390843"/>
                <a:gridCol w="536321"/>
              </a:tblGrid>
              <a:tr h="383526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Jed</a:t>
                      </a: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P</a:t>
                      </a:r>
                      <a:r>
                        <a:rPr lang="hr-HR" baseline="-25000" dirty="0" err="1" smtClean="0"/>
                        <a:t>max</a:t>
                      </a:r>
                      <a:endParaRPr lang="hr-H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P</a:t>
                      </a:r>
                      <a:r>
                        <a:rPr lang="hr-HR" baseline="-25000" dirty="0" err="1" smtClean="0"/>
                        <a:t>min</a:t>
                      </a:r>
                      <a:endParaRPr lang="hr-H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mtClean="0"/>
                        <a:t>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</a:t>
                      </a:r>
                      <a:r>
                        <a:rPr lang="hr-HR" baseline="-25000" dirty="0" smtClean="0"/>
                        <a:t>up</a:t>
                      </a:r>
                      <a:endParaRPr lang="hr-H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t</a:t>
                      </a:r>
                      <a:r>
                        <a:rPr lang="hr-HR" baseline="-25000" dirty="0" err="1" smtClean="0"/>
                        <a:t>down</a:t>
                      </a:r>
                      <a:endParaRPr lang="hr-HR" baseline="-25000" dirty="0"/>
                    </a:p>
                  </a:txBody>
                  <a:tcPr/>
                </a:tc>
              </a:tr>
              <a:tr h="327455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820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9.023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0.00113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  <a:tr h="327455"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130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7.654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0.00160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</a:tr>
              <a:tr h="327455"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165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8.752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0.00147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  <a:tr h="327455"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420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130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420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8.431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0.00150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</a:tr>
              <a:tr h="327455"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225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540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9.223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0.00234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</a:tr>
              <a:tr h="327455"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175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7.054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0.00515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</a:tr>
              <a:tr h="327455">
                <a:tc>
                  <a:txBody>
                    <a:bodyPr/>
                    <a:lstStyle/>
                    <a:p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750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250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9.121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0.00131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  <a:tr h="327455">
                <a:tc>
                  <a:txBody>
                    <a:bodyPr/>
                    <a:lstStyle/>
                    <a:p>
                      <a:r>
                        <a:rPr lang="hr-HR" dirty="0" smtClean="0"/>
                        <a:t>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375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7.762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0.00171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</a:tr>
              <a:tr h="327455">
                <a:tc>
                  <a:txBody>
                    <a:bodyPr/>
                    <a:lstStyle/>
                    <a:p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580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275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725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8.162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0.00128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</a:tr>
              <a:tr h="327455"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250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8.149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0.00452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06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optimizirati EES?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2000" dirty="0" smtClean="0"/>
              <a:t>Konkurencija</a:t>
            </a:r>
          </a:p>
          <a:p>
            <a:r>
              <a:rPr lang="hr-HR" sz="2000" dirty="0" smtClean="0"/>
              <a:t>Veće povjerenje korisnika</a:t>
            </a:r>
          </a:p>
          <a:p>
            <a:r>
              <a:rPr lang="hr-HR" sz="2000" dirty="0" smtClean="0"/>
              <a:t>Efikasnija proizvodnja</a:t>
            </a:r>
          </a:p>
          <a:p>
            <a:r>
              <a:rPr lang="hr-HR" sz="2000" dirty="0" smtClean="0"/>
              <a:t>Bolja isporuka usluge</a:t>
            </a:r>
          </a:p>
          <a:p>
            <a:r>
              <a:rPr lang="hr-HR" sz="2000" dirty="0" smtClean="0"/>
              <a:t>Veća reputacija</a:t>
            </a:r>
          </a:p>
          <a:p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25" y="2463403"/>
            <a:ext cx="2764895" cy="273724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A6ED-81A0-4D85-96CF-10AD71B26F50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7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Elektroenergetski sustavi (EES)</a:t>
            </a:r>
            <a:endParaRPr lang="hr-HR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1" y="3864220"/>
            <a:ext cx="5111727" cy="2088915"/>
          </a:xfrm>
          <a:effectLst>
            <a:softEdge rad="63500"/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4350" y="2014354"/>
            <a:ext cx="7968468" cy="1950071"/>
          </a:xfrm>
        </p:spPr>
        <p:txBody>
          <a:bodyPr/>
          <a:lstStyle/>
          <a:p>
            <a:r>
              <a:rPr lang="hr-HR" dirty="0" smtClean="0"/>
              <a:t>Osnovni dijelovi:</a:t>
            </a:r>
          </a:p>
          <a:p>
            <a:pPr lvl="1"/>
            <a:r>
              <a:rPr lang="hr-HR" dirty="0" smtClean="0"/>
              <a:t>Generiranje energije – proizvodne jedinice </a:t>
            </a:r>
          </a:p>
          <a:p>
            <a:pPr lvl="1"/>
            <a:r>
              <a:rPr lang="hr-HR" dirty="0" smtClean="0"/>
              <a:t>Prijenos energije – prijenosni vodovi</a:t>
            </a:r>
          </a:p>
          <a:p>
            <a:pPr lvl="1"/>
            <a:r>
              <a:rPr lang="hr-HR" dirty="0" smtClean="0"/>
              <a:t>Distribucija energije – distribucijske mreže: vodovi i potrošači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D6E7-92F5-4D72-8852-173370A98D8F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3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4353" y="2620229"/>
            <a:ext cx="7598569" cy="1101600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Hvala na pažnji!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14351" y="3721829"/>
            <a:ext cx="7598570" cy="645300"/>
          </a:xfrm>
        </p:spPr>
        <p:txBody>
          <a:bodyPr>
            <a:normAutofit/>
          </a:bodyPr>
          <a:lstStyle/>
          <a:p>
            <a:pPr algn="ctr"/>
            <a:r>
              <a:rPr lang="hr-HR" sz="1800" dirty="0"/>
              <a:t>Pitanja? </a:t>
            </a:r>
            <a:r>
              <a:rPr lang="hr-HR" sz="1800" dirty="0">
                <a:sym typeface="Wingdings" panose="05000000000000000000" pitchFamily="2" charset="2"/>
              </a:rPr>
              <a:t>:)</a:t>
            </a:r>
            <a:endParaRPr lang="hr-HR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A3D6-5698-4FBF-BBCC-3CBB57FC47A7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Mirela Ćosić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problema</a:t>
            </a:r>
            <a:endParaRPr lang="hr-H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4352" y="2065870"/>
            <a:ext cx="7598569" cy="418253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Određivanje </a:t>
            </a:r>
            <a:r>
              <a:rPr lang="hr-HR" sz="2000" dirty="0"/>
              <a:t>kratkoročnog rasporeda </a:t>
            </a:r>
            <a:r>
              <a:rPr lang="hr-HR" sz="2000" dirty="0" smtClean="0"/>
              <a:t>generiranja</a:t>
            </a:r>
          </a:p>
          <a:p>
            <a:pPr lvl="1"/>
            <a:r>
              <a:rPr lang="hr-HR" sz="1600" dirty="0" smtClean="0"/>
              <a:t>Algoritam kolonije mrava</a:t>
            </a:r>
          </a:p>
          <a:p>
            <a:r>
              <a:rPr lang="hr-HR" sz="2000" dirty="0" smtClean="0"/>
              <a:t>Problem ekonomične raspodjele</a:t>
            </a:r>
          </a:p>
          <a:p>
            <a:pPr lvl="1"/>
            <a:r>
              <a:rPr lang="hr-HR" sz="1600" dirty="0" smtClean="0"/>
              <a:t>Genetski algoritam</a:t>
            </a:r>
          </a:p>
          <a:p>
            <a:r>
              <a:rPr lang="hr-HR" sz="2000" dirty="0" smtClean="0"/>
              <a:t>Regulacija napona i jalovih snaga</a:t>
            </a:r>
          </a:p>
          <a:p>
            <a:pPr lvl="1"/>
            <a:r>
              <a:rPr lang="hr-HR" sz="1600" dirty="0" smtClean="0"/>
              <a:t>Optimizacija rojem čestica</a:t>
            </a:r>
          </a:p>
          <a:p>
            <a:r>
              <a:rPr lang="hr-HR" sz="2000" dirty="0" smtClean="0"/>
              <a:t>Kratkoročno predviđanje opterećenja</a:t>
            </a:r>
          </a:p>
          <a:p>
            <a:pPr lvl="1"/>
            <a:r>
              <a:rPr lang="hr-HR" sz="1600" dirty="0" smtClean="0"/>
              <a:t>Neuronska mreža</a:t>
            </a:r>
          </a:p>
          <a:p>
            <a:r>
              <a:rPr lang="hr-HR" sz="2000" dirty="0" smtClean="0"/>
              <a:t>Model </a:t>
            </a:r>
            <a:r>
              <a:rPr lang="hr-HR" sz="2000" dirty="0" err="1" smtClean="0"/>
              <a:t>prediktivnog</a:t>
            </a:r>
            <a:r>
              <a:rPr lang="hr-HR" sz="2000" dirty="0" smtClean="0"/>
              <a:t> upravljanja</a:t>
            </a:r>
          </a:p>
          <a:p>
            <a:pPr lvl="1"/>
            <a:r>
              <a:rPr lang="hr-HR" sz="1600" dirty="0" smtClean="0"/>
              <a:t>Genetski algoritam</a:t>
            </a:r>
          </a:p>
          <a:p>
            <a:pPr lvl="1"/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A3D6-5698-4FBF-BBCC-3CBB57FC47A7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r>
              <a:rPr lang="hr-HR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7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Kratkoročno predviđanje opterećenja</a:t>
            </a:r>
            <a:endParaRPr lang="hr-HR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Optimizacija algoritmom neuronske mreže</a:t>
            </a:r>
            <a:endParaRPr lang="hr-HR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A8C2-A880-49AB-B1C5-2DF51F682BA5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300" dirty="0"/>
              <a:t>Kratkoročno predviđanje opterećenja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2463802"/>
            <a:ext cx="7683929" cy="999490"/>
          </a:xfrm>
        </p:spPr>
        <p:txBody>
          <a:bodyPr>
            <a:normAutofit/>
          </a:bodyPr>
          <a:lstStyle/>
          <a:p>
            <a:r>
              <a:rPr lang="hr-HR" sz="2100" b="1" i="1" dirty="0"/>
              <a:t>Cilj</a:t>
            </a:r>
            <a:r>
              <a:rPr lang="hr-HR" sz="2100" dirty="0"/>
              <a:t>: na temelju podataka iz prošlosti predvidjeti ponašanje u budućnosti</a:t>
            </a:r>
          </a:p>
          <a:p>
            <a:pPr lvl="1"/>
            <a:endParaRPr lang="hr-HR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/>
          <a:stretch/>
        </p:blipFill>
        <p:spPr>
          <a:xfrm>
            <a:off x="1350500" y="3520442"/>
            <a:ext cx="6010231" cy="2152159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/>
          <a:stretch/>
        </p:blipFill>
        <p:spPr>
          <a:xfrm>
            <a:off x="1351901" y="3520442"/>
            <a:ext cx="6008829" cy="2152159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B71D-4858-4FE6-98F5-18EB2CE7BF75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300" dirty="0"/>
              <a:t>Kratkoročno predviđanje opterećenja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err="1"/>
              <a:t>eng</a:t>
            </a:r>
            <a:r>
              <a:rPr lang="hr-HR" sz="2000" dirty="0"/>
              <a:t>. </a:t>
            </a:r>
            <a:r>
              <a:rPr lang="hr-HR" sz="2000" i="1" dirty="0"/>
              <a:t>Short </a:t>
            </a:r>
            <a:r>
              <a:rPr lang="hr-HR" sz="2000" i="1" dirty="0" err="1"/>
              <a:t>Term</a:t>
            </a:r>
            <a:r>
              <a:rPr lang="hr-HR" sz="2000" i="1" dirty="0"/>
              <a:t> </a:t>
            </a:r>
            <a:r>
              <a:rPr lang="hr-HR" sz="2000" i="1" dirty="0" err="1"/>
              <a:t>Load</a:t>
            </a:r>
            <a:r>
              <a:rPr lang="hr-HR" sz="2000" i="1" dirty="0"/>
              <a:t> </a:t>
            </a:r>
            <a:r>
              <a:rPr lang="hr-HR" sz="2000" i="1" dirty="0" err="1"/>
              <a:t>Forecast</a:t>
            </a:r>
            <a:endParaRPr lang="hr-HR" sz="2000" i="1" dirty="0"/>
          </a:p>
          <a:p>
            <a:r>
              <a:rPr lang="hr-HR" sz="2000" dirty="0" smtClean="0"/>
              <a:t>Intervali</a:t>
            </a:r>
            <a:r>
              <a:rPr lang="hr-HR" sz="2000" dirty="0" smtClean="0"/>
              <a:t>: par dana ili nekoliko </a:t>
            </a:r>
            <a:r>
              <a:rPr lang="hr-HR" sz="2000" dirty="0" smtClean="0"/>
              <a:t>sati</a:t>
            </a:r>
          </a:p>
          <a:p>
            <a:r>
              <a:rPr lang="hr-HR" sz="2000" dirty="0"/>
              <a:t>Sve veća važnost </a:t>
            </a:r>
            <a:endParaRPr lang="hr-HR" sz="2000" dirty="0"/>
          </a:p>
          <a:p>
            <a:r>
              <a:rPr lang="hr-HR" sz="2000" dirty="0"/>
              <a:t>Osnova za određivanje cijene električne energije</a:t>
            </a:r>
          </a:p>
          <a:p>
            <a:r>
              <a:rPr lang="hr-HR" sz="2000" dirty="0" smtClean="0"/>
              <a:t>Faktori?</a:t>
            </a:r>
          </a:p>
          <a:p>
            <a:pPr lvl="1"/>
            <a:r>
              <a:rPr lang="hr-HR" sz="1800" dirty="0"/>
              <a:t>Sve ih je više!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648-0F8B-4449-8FA5-127FB865466B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Umjetna neuronska mreža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9829" y="2065870"/>
            <a:ext cx="4411112" cy="4182532"/>
          </a:xfrm>
        </p:spPr>
        <p:txBody>
          <a:bodyPr>
            <a:normAutofit/>
          </a:bodyPr>
          <a:lstStyle/>
          <a:p>
            <a:r>
              <a:rPr lang="hr-HR" sz="2000" dirty="0" err="1" smtClean="0"/>
              <a:t>eng</a:t>
            </a:r>
            <a:r>
              <a:rPr lang="hr-HR" sz="2000" dirty="0" smtClean="0"/>
              <a:t>. </a:t>
            </a:r>
            <a:r>
              <a:rPr lang="hr-HR" sz="2000" dirty="0" err="1" smtClean="0"/>
              <a:t>Atificial</a:t>
            </a:r>
            <a:r>
              <a:rPr lang="hr-HR" sz="2000" dirty="0" smtClean="0"/>
              <a:t> </a:t>
            </a:r>
            <a:r>
              <a:rPr lang="hr-HR" sz="2000" dirty="0" err="1" smtClean="0"/>
              <a:t>Neural</a:t>
            </a:r>
            <a:r>
              <a:rPr lang="hr-HR" sz="2000" dirty="0" smtClean="0"/>
              <a:t> Network, ANN</a:t>
            </a:r>
          </a:p>
          <a:p>
            <a:r>
              <a:rPr lang="hr-HR" sz="2000" dirty="0" smtClean="0"/>
              <a:t>Po uzoru na mozak</a:t>
            </a:r>
          </a:p>
          <a:p>
            <a:r>
              <a:rPr lang="hr-HR" sz="2000" dirty="0" smtClean="0"/>
              <a:t>Skupina povezanih neurona</a:t>
            </a:r>
          </a:p>
          <a:p>
            <a:r>
              <a:rPr lang="hr-HR" sz="2000" dirty="0" smtClean="0"/>
              <a:t>Ulazni, skriveni i izlazni </a:t>
            </a:r>
            <a:r>
              <a:rPr lang="hr-HR" sz="2000" dirty="0" smtClean="0"/>
              <a:t>sloj</a:t>
            </a:r>
          </a:p>
          <a:p>
            <a:r>
              <a:rPr lang="hr-HR" sz="2000" dirty="0" smtClean="0"/>
              <a:t>Težine na bridovima</a:t>
            </a:r>
          </a:p>
          <a:p>
            <a:r>
              <a:rPr lang="hr-HR" sz="2000" dirty="0" smtClean="0"/>
              <a:t>Prijenosna funkcija u čvorovima</a:t>
            </a:r>
          </a:p>
          <a:p>
            <a:r>
              <a:rPr lang="hr-HR" sz="2000" dirty="0"/>
              <a:t>Učenje neuronske mreže = modificiranje težina na pojedinim neuronima</a:t>
            </a:r>
          </a:p>
          <a:p>
            <a:pPr lvl="1"/>
            <a:r>
              <a:rPr lang="hr-HR" sz="1600" dirty="0"/>
              <a:t>Algoritam rasprostiranja unatrag (</a:t>
            </a:r>
            <a:r>
              <a:rPr lang="hr-HR" sz="1600" dirty="0" err="1"/>
              <a:t>eng</a:t>
            </a:r>
            <a:r>
              <a:rPr lang="hr-HR" sz="1600" dirty="0"/>
              <a:t>. </a:t>
            </a:r>
            <a:r>
              <a:rPr lang="hr-HR" sz="1600" dirty="0" err="1"/>
              <a:t>backpropagation</a:t>
            </a:r>
            <a:r>
              <a:rPr lang="hr-HR" sz="1600" dirty="0"/>
              <a:t> </a:t>
            </a:r>
            <a:r>
              <a:rPr lang="hr-HR" sz="1600" dirty="0" err="1"/>
              <a:t>algorithm</a:t>
            </a:r>
            <a:r>
              <a:rPr lang="hr-HR" sz="1600" dirty="0" smtClean="0"/>
              <a:t>)</a:t>
            </a:r>
            <a:endParaRPr lang="hr-HR" sz="1600" dirty="0" smtClean="0"/>
          </a:p>
          <a:p>
            <a:endParaRPr lang="hr-H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93" y="2463800"/>
            <a:ext cx="4662434" cy="2745483"/>
          </a:xfrm>
          <a:effectLst>
            <a:softEdge rad="762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B873-F058-4966-8F79-27A82E5CE419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Primjena neuronske mreže na Predviđanje opterećenja</a:t>
            </a:r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14352" y="2065870"/>
            <a:ext cx="7598569" cy="3639471"/>
          </a:xfrm>
        </p:spPr>
        <p:txBody>
          <a:bodyPr>
            <a:normAutofit/>
          </a:bodyPr>
          <a:lstStyle/>
          <a:p>
            <a:r>
              <a:rPr lang="hr-HR" sz="2000" dirty="0" smtClean="0"/>
              <a:t>Zašto neuronska mreža?</a:t>
            </a:r>
          </a:p>
          <a:p>
            <a:pPr lvl="1"/>
            <a:r>
              <a:rPr lang="hr-HR" sz="1600" dirty="0" smtClean="0"/>
              <a:t>Nije potreban model</a:t>
            </a:r>
          </a:p>
          <a:p>
            <a:pPr lvl="1"/>
            <a:r>
              <a:rPr lang="hr-HR" sz="1600" dirty="0" smtClean="0"/>
              <a:t>Robusnost i otpornost na šumove</a:t>
            </a:r>
          </a:p>
          <a:p>
            <a:pPr lvl="1"/>
            <a:r>
              <a:rPr lang="hr-HR" sz="1600" dirty="0" smtClean="0"/>
              <a:t>Općenito pogodna za predviđanja</a:t>
            </a:r>
          </a:p>
          <a:p>
            <a:r>
              <a:rPr lang="hr-HR" sz="2000" u="sng" dirty="0" smtClean="0"/>
              <a:t>Ulazi</a:t>
            </a:r>
            <a:r>
              <a:rPr lang="hr-HR" sz="2000" dirty="0" smtClean="0"/>
              <a:t>: prijašnji podaci o opterećenju, temperaturi, …</a:t>
            </a:r>
          </a:p>
          <a:p>
            <a:r>
              <a:rPr lang="hr-HR" sz="2000" u="sng" dirty="0" smtClean="0"/>
              <a:t>Izlaz</a:t>
            </a:r>
            <a:r>
              <a:rPr lang="hr-HR" sz="2000" dirty="0" smtClean="0"/>
              <a:t>: predviđanje opterećenja u nekom satu ili danu</a:t>
            </a:r>
          </a:p>
          <a:p>
            <a:r>
              <a:rPr lang="hr-HR" sz="2000" u="sng" dirty="0" smtClean="0"/>
              <a:t>Učenje</a:t>
            </a:r>
            <a:r>
              <a:rPr lang="hr-HR" sz="2000" dirty="0" smtClean="0"/>
              <a:t>: razlika između pretpostavljenog i stvarnog izlaza</a:t>
            </a:r>
            <a:endParaRPr lang="hr-HR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BC68-6864-49D3-A164-9FBC440E78A9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Učenje neuronske mreže</a:t>
            </a:r>
            <a:endParaRPr lang="hr-HR" dirty="0"/>
          </a:p>
        </p:txBody>
      </p:sp>
      <p:pic>
        <p:nvPicPr>
          <p:cNvPr id="7" name="lear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7153" y="2406650"/>
            <a:ext cx="4652963" cy="2737247"/>
          </a:xfrm>
          <a:effectLst>
            <a:softEdge rad="762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762251"/>
                <a:ext cx="193272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b="1" dirty="0"/>
                  <a:t>Ulazi = prethodna opterećenja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hr-HR" i="1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hr-HR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hr-HR" dirty="0"/>
                  <a:t>…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r-HR" i="1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hr-HR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hr-HR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hr-HR" dirty="0"/>
                  <a:t>…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endParaRPr lang="hr-H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9999"/>
                <a:ext cx="2576968" cy="3829831"/>
              </a:xfrm>
              <a:prstGeom prst="rect">
                <a:avLst/>
              </a:prstGeom>
              <a:blipFill rotWithShape="0">
                <a:blip r:embed="rId6"/>
                <a:stretch>
                  <a:fillRect l="-3546" t="-1274" r="-2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94546" y="2762249"/>
                <a:ext cx="24059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b="1" dirty="0"/>
                  <a:t>Izlaz = Procjena opterećenja u i-tom danu i n-tom satu 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058" y="2539999"/>
                <a:ext cx="3207883" cy="1569660"/>
              </a:xfrm>
              <a:prstGeom prst="rect">
                <a:avLst/>
              </a:prstGeom>
              <a:blipFill rotWithShape="0">
                <a:blip r:embed="rId7"/>
                <a:stretch>
                  <a:fillRect l="-2852" t="-3113" b="-661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C4A7-18F5-4F60-AC6B-B90BD9353CAB}" type="datetime1">
              <a:rPr lang="hr-HR" smtClean="0"/>
              <a:t>11.6.2013.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Mirela Ćosić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r>
              <a:rPr lang="hr-HR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4458</TotalTime>
  <Words>637</Words>
  <Application>Microsoft Office PowerPoint</Application>
  <PresentationFormat>On-screen Show (4:3)</PresentationFormat>
  <Paragraphs>282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Celestial</vt:lpstr>
      <vt:lpstr>Uporaba optimizacijskih tehnika u energetskim sustavima</vt:lpstr>
      <vt:lpstr>Elektroenergetski sustavi (EES)</vt:lpstr>
      <vt:lpstr>Primjeri problema</vt:lpstr>
      <vt:lpstr>Kratkoročno predviđanje opterećenja</vt:lpstr>
      <vt:lpstr>Kratkoročno predviđanje opterećenja</vt:lpstr>
      <vt:lpstr>Kratkoročno predviđanje opterećenja</vt:lpstr>
      <vt:lpstr>Umjetna neuronska mreža</vt:lpstr>
      <vt:lpstr>Primjena neuronske mreže na Predviđanje opterećenja</vt:lpstr>
      <vt:lpstr>Učenje neuronske mreže</vt:lpstr>
      <vt:lpstr>Određivanje kratkoročnog rasporeda generiranja</vt:lpstr>
      <vt:lpstr>Kratkoročno određivanje rasporeda generiranja</vt:lpstr>
      <vt:lpstr>Kratkoročno određivanje rasporeda generiranja</vt:lpstr>
      <vt:lpstr>Ograničenja</vt:lpstr>
      <vt:lpstr>Algoritam kolonije mrava</vt:lpstr>
      <vt:lpstr>Kako mravi pronalaze put?</vt:lpstr>
      <vt:lpstr>Određivanje generiranja mravljim algoritmom</vt:lpstr>
      <vt:lpstr>Određivanje generiranja mravljim algoritmom</vt:lpstr>
      <vt:lpstr>Primjer</vt:lpstr>
      <vt:lpstr>Zašto optimizirati EES?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</dc:title>
  <dc:creator>Mirela Ćosić</dc:creator>
  <cp:lastModifiedBy>Mirela Ćosić</cp:lastModifiedBy>
  <cp:revision>48</cp:revision>
  <dcterms:created xsi:type="dcterms:W3CDTF">2013-06-02T10:56:47Z</dcterms:created>
  <dcterms:modified xsi:type="dcterms:W3CDTF">2013-06-11T19:59:12Z</dcterms:modified>
</cp:coreProperties>
</file>