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6/4/2014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Tehnologije za razvoj GPGPU aplikacija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smtClean="0"/>
              <a:t>Branimir Gregov</a:t>
            </a:r>
          </a:p>
          <a:p>
            <a:pPr algn="r"/>
            <a:r>
              <a:rPr lang="hr-HR" dirty="0" smtClean="0"/>
              <a:t>Mentor: Prof. dr. </a:t>
            </a:r>
            <a:r>
              <a:rPr lang="hr-HR" dirty="0" err="1" smtClean="0"/>
              <a:t>sc</a:t>
            </a:r>
            <a:r>
              <a:rPr lang="hr-HR" dirty="0" smtClean="0"/>
              <a:t>. Domagoj </a:t>
            </a:r>
            <a:r>
              <a:rPr lang="hr-HR" dirty="0" err="1" smtClean="0"/>
              <a:t>Jakobović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740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Serijska inačica (1)</a:t>
            </a:r>
            <a:endParaRPr lang="hr-HR" dirty="0"/>
          </a:p>
        </p:txBody>
      </p:sp>
      <p:pic>
        <p:nvPicPr>
          <p:cNvPr id="2051" name="Picture 3" descr="Slika3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299" y="1853248"/>
            <a:ext cx="7426346" cy="457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55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Serijska inačica (2)</a:t>
            </a:r>
            <a:endParaRPr lang="hr-HR" dirty="0"/>
          </a:p>
        </p:txBody>
      </p:sp>
      <p:pic>
        <p:nvPicPr>
          <p:cNvPr id="3074" name="Picture 2" descr="Slika3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936" y="1853248"/>
            <a:ext cx="7349072" cy="471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1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OpenACC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853248"/>
            <a:ext cx="10631179" cy="1881625"/>
          </a:xfrm>
        </p:spPr>
      </p:pic>
    </p:spTree>
    <p:extLst>
      <p:ext uri="{BB962C8B-B14F-4D97-AF65-F5344CB8AC3E}">
        <p14:creationId xmlns:p14="http://schemas.microsoft.com/office/powerpoint/2010/main" val="2651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145" y="429901"/>
            <a:ext cx="8748954" cy="6133562"/>
          </a:xfrm>
        </p:spPr>
      </p:pic>
    </p:spTree>
    <p:extLst>
      <p:ext uri="{BB962C8B-B14F-4D97-AF65-F5344CB8AC3E}">
        <p14:creationId xmlns:p14="http://schemas.microsoft.com/office/powerpoint/2010/main" val="7186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Rezultati mjerenja</a:t>
            </a:r>
            <a:endParaRPr lang="hr-HR" dirty="0"/>
          </a:p>
        </p:txBody>
      </p:sp>
      <p:pic>
        <p:nvPicPr>
          <p:cNvPr id="4098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879" y="1853248"/>
            <a:ext cx="6061186" cy="444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C++ AMP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74" y="1853248"/>
            <a:ext cx="9103196" cy="3706691"/>
          </a:xfrm>
        </p:spPr>
      </p:pic>
    </p:spTree>
    <p:extLst>
      <p:ext uri="{BB962C8B-B14F-4D97-AF65-F5344CB8AC3E}">
        <p14:creationId xmlns:p14="http://schemas.microsoft.com/office/powerpoint/2010/main" val="108303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Rezultati mjerenja</a:t>
            </a:r>
            <a:endParaRPr lang="hr-HR" dirty="0"/>
          </a:p>
        </p:txBody>
      </p:sp>
      <p:pic>
        <p:nvPicPr>
          <p:cNvPr id="5122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261" y="1853248"/>
            <a:ext cx="6156421" cy="4380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377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6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Neprekidno povećanje opsega posla</a:t>
            </a:r>
          </a:p>
          <a:p>
            <a:r>
              <a:rPr lang="hr-HR" dirty="0" smtClean="0"/>
              <a:t>CPU: brz za mali broj dretvi</a:t>
            </a:r>
          </a:p>
          <a:p>
            <a:r>
              <a:rPr lang="hr-HR" dirty="0" smtClean="0"/>
              <a:t>GPU: nešto sporiji, ali specijaliziran za masovni paralelizam</a:t>
            </a:r>
          </a:p>
        </p:txBody>
      </p:sp>
    </p:spTree>
    <p:extLst>
      <p:ext uri="{BB962C8B-B14F-4D97-AF65-F5344CB8AC3E}">
        <p14:creationId xmlns:p14="http://schemas.microsoft.com/office/powerpoint/2010/main" val="13857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Arhitektura grafičke kartice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462" y="1853248"/>
            <a:ext cx="8549372" cy="4508915"/>
          </a:xfrm>
        </p:spPr>
      </p:pic>
    </p:spTree>
    <p:extLst>
      <p:ext uri="{BB962C8B-B14F-4D97-AF65-F5344CB8AC3E}">
        <p14:creationId xmlns:p14="http://schemas.microsoft.com/office/powerpoint/2010/main" val="30619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CUDA</a:t>
            </a:r>
            <a:br>
              <a:rPr lang="hr-HR" dirty="0" smtClean="0"/>
            </a:br>
            <a:r>
              <a:rPr lang="hr-HR" sz="3600" dirty="0" smtClean="0"/>
              <a:t>(</a:t>
            </a:r>
            <a:r>
              <a:rPr lang="hr-HR" sz="3600" dirty="0" err="1" smtClean="0"/>
              <a:t>Compute</a:t>
            </a:r>
            <a:r>
              <a:rPr lang="hr-HR" sz="3600" dirty="0" smtClean="0"/>
              <a:t> </a:t>
            </a:r>
            <a:r>
              <a:rPr lang="hr-HR" sz="3600" dirty="0" err="1" smtClean="0"/>
              <a:t>Unified</a:t>
            </a:r>
            <a:r>
              <a:rPr lang="hr-HR" sz="3600" dirty="0" smtClean="0"/>
              <a:t> </a:t>
            </a:r>
            <a:r>
              <a:rPr lang="hr-HR" sz="3600" dirty="0" err="1" smtClean="0"/>
              <a:t>Device</a:t>
            </a:r>
            <a:r>
              <a:rPr lang="hr-HR" sz="3600" dirty="0" smtClean="0"/>
              <a:t> </a:t>
            </a:r>
            <a:r>
              <a:rPr lang="hr-HR" sz="3600" dirty="0" err="1" smtClean="0"/>
              <a:t>Architecture</a:t>
            </a:r>
            <a:r>
              <a:rPr lang="hr-HR" sz="3600" dirty="0" smtClean="0"/>
              <a:t>)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2007. – CUDA SDK</a:t>
            </a:r>
          </a:p>
          <a:p>
            <a:r>
              <a:rPr lang="hr-HR" dirty="0" smtClean="0"/>
              <a:t>CUDA C/C++, CUDA </a:t>
            </a:r>
            <a:r>
              <a:rPr lang="hr-HR" dirty="0" err="1" smtClean="0"/>
              <a:t>Fortran</a:t>
            </a:r>
            <a:endParaRPr lang="hr-HR" dirty="0" smtClean="0"/>
          </a:p>
          <a:p>
            <a:r>
              <a:rPr lang="hr-HR" dirty="0" smtClean="0"/>
              <a:t>Postoje omotači (engl. </a:t>
            </a:r>
            <a:r>
              <a:rPr lang="hr-HR" i="1" dirty="0" err="1" smtClean="0"/>
              <a:t>wrappers</a:t>
            </a:r>
            <a:r>
              <a:rPr lang="hr-HR" dirty="0" smtClean="0"/>
              <a:t>) za C#, </a:t>
            </a:r>
            <a:r>
              <a:rPr lang="hr-HR" dirty="0" err="1" smtClean="0"/>
              <a:t>Python</a:t>
            </a:r>
            <a:r>
              <a:rPr lang="hr-HR" dirty="0" smtClean="0"/>
              <a:t>, </a:t>
            </a:r>
            <a:r>
              <a:rPr lang="hr-HR" dirty="0" err="1" smtClean="0"/>
              <a:t>Perl</a:t>
            </a:r>
            <a:r>
              <a:rPr lang="hr-HR" dirty="0" smtClean="0"/>
              <a:t>, Javu, </a:t>
            </a:r>
            <a:r>
              <a:rPr lang="hr-HR" dirty="0" err="1" smtClean="0"/>
              <a:t>Ruby</a:t>
            </a:r>
            <a:r>
              <a:rPr lang="hr-HR" dirty="0" smtClean="0"/>
              <a:t>, MATLAB, </a:t>
            </a:r>
            <a:r>
              <a:rPr lang="hr-HR" dirty="0" err="1" smtClean="0"/>
              <a:t>Haskell</a:t>
            </a:r>
            <a:r>
              <a:rPr lang="hr-HR" dirty="0" smtClean="0"/>
              <a:t>…</a:t>
            </a:r>
          </a:p>
          <a:p>
            <a:r>
              <a:rPr lang="hr-HR" dirty="0" smtClean="0"/>
              <a:t>2014. – CUDA 6 (</a:t>
            </a:r>
            <a:r>
              <a:rPr lang="hr-HR" dirty="0" err="1" smtClean="0"/>
              <a:t>Unified</a:t>
            </a:r>
            <a:r>
              <a:rPr lang="hr-HR" dirty="0" smtClean="0"/>
              <a:t> </a:t>
            </a:r>
            <a:r>
              <a:rPr lang="hr-HR" dirty="0" err="1" smtClean="0"/>
              <a:t>Virtual</a:t>
            </a:r>
            <a:r>
              <a:rPr lang="hr-HR" dirty="0" smtClean="0"/>
              <a:t> </a:t>
            </a:r>
            <a:r>
              <a:rPr lang="hr-HR" dirty="0" err="1" smtClean="0"/>
              <a:t>Memor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61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OpenCL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2008. – Apple predlaže suradnju sa AMD-om, Intelom, ARM-om, NVIDIA-om, Qualcomm-om</a:t>
            </a:r>
          </a:p>
          <a:p>
            <a:r>
              <a:rPr lang="hr-HR" dirty="0" smtClean="0"/>
              <a:t>Nastaje </a:t>
            </a:r>
            <a:r>
              <a:rPr lang="hr-HR" dirty="0" err="1" smtClean="0"/>
              <a:t>Khronos</a:t>
            </a:r>
            <a:r>
              <a:rPr lang="hr-HR" dirty="0" smtClean="0"/>
              <a:t> </a:t>
            </a:r>
            <a:r>
              <a:rPr lang="hr-HR" dirty="0" err="1" smtClean="0"/>
              <a:t>Compute</a:t>
            </a:r>
            <a:r>
              <a:rPr lang="hr-HR" dirty="0" smtClean="0"/>
              <a:t> </a:t>
            </a:r>
            <a:r>
              <a:rPr lang="hr-HR" dirty="0" err="1" smtClean="0"/>
              <a:t>Working</a:t>
            </a:r>
            <a:r>
              <a:rPr lang="hr-HR" dirty="0" smtClean="0"/>
              <a:t> Group</a:t>
            </a:r>
          </a:p>
          <a:p>
            <a:r>
              <a:rPr lang="hr-HR" dirty="0" smtClean="0"/>
              <a:t>Do kraja godine dovršena specifikacija </a:t>
            </a:r>
            <a:r>
              <a:rPr lang="hr-HR" dirty="0" err="1" smtClean="0"/>
              <a:t>OpenCL</a:t>
            </a:r>
            <a:r>
              <a:rPr lang="hr-HR" dirty="0" smtClean="0"/>
              <a:t> 1.0</a:t>
            </a:r>
          </a:p>
          <a:p>
            <a:r>
              <a:rPr lang="hr-HR" dirty="0" smtClean="0"/>
              <a:t>2013. – </a:t>
            </a:r>
            <a:r>
              <a:rPr lang="hr-HR" dirty="0" err="1" smtClean="0"/>
              <a:t>OpenCL</a:t>
            </a:r>
            <a:r>
              <a:rPr lang="hr-HR" dirty="0" smtClean="0"/>
              <a:t> 2.0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7052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OpenACC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2011. – predstavljena specifikacija </a:t>
            </a:r>
            <a:r>
              <a:rPr lang="hr-HR" dirty="0" err="1" smtClean="0"/>
              <a:t>OpenACC</a:t>
            </a:r>
            <a:r>
              <a:rPr lang="hr-HR" dirty="0" smtClean="0"/>
              <a:t> 1.0 koja je rađena po uzoru na </a:t>
            </a:r>
            <a:r>
              <a:rPr lang="hr-HR" dirty="0" err="1" smtClean="0"/>
              <a:t>OpenMP</a:t>
            </a:r>
            <a:endParaRPr lang="hr-HR" dirty="0" smtClean="0"/>
          </a:p>
          <a:p>
            <a:r>
              <a:rPr lang="hr-HR" dirty="0" smtClean="0"/>
              <a:t>2012. – </a:t>
            </a:r>
            <a:r>
              <a:rPr lang="hr-HR" dirty="0" err="1" smtClean="0"/>
              <a:t>OpenACC</a:t>
            </a:r>
            <a:r>
              <a:rPr lang="hr-HR" dirty="0" smtClean="0"/>
              <a:t> 2.0</a:t>
            </a:r>
          </a:p>
          <a:p>
            <a:r>
              <a:rPr lang="hr-HR" dirty="0" smtClean="0"/>
              <a:t>2013. – </a:t>
            </a:r>
            <a:r>
              <a:rPr lang="hr-HR" dirty="0" err="1" smtClean="0"/>
              <a:t>OpenMP</a:t>
            </a:r>
            <a:r>
              <a:rPr lang="hr-HR" dirty="0" smtClean="0"/>
              <a:t> 4.0 počinje uvoditi neke funkcionalnosti iz </a:t>
            </a:r>
            <a:r>
              <a:rPr lang="hr-HR" dirty="0" err="1" smtClean="0"/>
              <a:t>OpenACC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488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CUDAfy.NET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Omotač za CUDA funkcije napisan za C#</a:t>
            </a:r>
          </a:p>
          <a:p>
            <a:r>
              <a:rPr lang="hr-HR" dirty="0" smtClean="0"/>
              <a:t>Jednostavan za korištenje i fokusira se na pisanje </a:t>
            </a:r>
            <a:r>
              <a:rPr lang="hr-HR" dirty="0" err="1" smtClean="0"/>
              <a:t>jezgrenih</a:t>
            </a:r>
            <a:r>
              <a:rPr lang="hr-HR" dirty="0" smtClean="0"/>
              <a:t> funkcija (engl. </a:t>
            </a:r>
            <a:r>
              <a:rPr lang="hr-HR" i="1" dirty="0" err="1" smtClean="0"/>
              <a:t>kernel</a:t>
            </a:r>
            <a:r>
              <a:rPr lang="hr-HR" i="1" dirty="0"/>
              <a:t> </a:t>
            </a:r>
            <a:r>
              <a:rPr lang="hr-HR" i="1" dirty="0" err="1" smtClean="0"/>
              <a:t>functions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51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C++ AMP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Prva implementacija se pojavila unutar Microsoft </a:t>
            </a:r>
            <a:r>
              <a:rPr lang="hr-HR" dirty="0" err="1" smtClean="0"/>
              <a:t>Visual</a:t>
            </a:r>
            <a:r>
              <a:rPr lang="hr-HR" dirty="0" smtClean="0"/>
              <a:t> Studio-a 2012</a:t>
            </a:r>
          </a:p>
          <a:p>
            <a:r>
              <a:rPr lang="hr-HR" dirty="0" smtClean="0"/>
              <a:t>Koristi </a:t>
            </a:r>
            <a:r>
              <a:rPr lang="hr-HR" dirty="0" err="1" smtClean="0"/>
              <a:t>DirectX</a:t>
            </a:r>
            <a:r>
              <a:rPr lang="hr-HR" dirty="0" smtClean="0"/>
              <a:t> i Direct3D</a:t>
            </a:r>
          </a:p>
          <a:p>
            <a:r>
              <a:rPr lang="hr-HR" dirty="0" smtClean="0"/>
              <a:t>Programer ne mora paziti na arhitekturu grafičke kartice, ali može organizirati kod unutar pločica (engl. </a:t>
            </a:r>
            <a:r>
              <a:rPr lang="hr-HR" i="1" dirty="0" err="1" smtClean="0"/>
              <a:t>tiles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1026" name="Picture 2" descr="Index values in a tiled ext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713" y="4150658"/>
            <a:ext cx="6261434" cy="209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29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Mjerenja performansi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Problem trgovačkog putnika</a:t>
            </a:r>
          </a:p>
          <a:p>
            <a:r>
              <a:rPr lang="hr-HR" dirty="0" smtClean="0"/>
              <a:t>Usporedba CPU, GPU</a:t>
            </a:r>
          </a:p>
          <a:p>
            <a:r>
              <a:rPr lang="hr-HR" dirty="0" err="1" smtClean="0"/>
              <a:t>OpenACC</a:t>
            </a:r>
            <a:endParaRPr lang="hr-HR" dirty="0" smtClean="0"/>
          </a:p>
          <a:p>
            <a:r>
              <a:rPr lang="hr-HR" dirty="0" smtClean="0"/>
              <a:t>CUDAfy.NET</a:t>
            </a:r>
          </a:p>
          <a:p>
            <a:r>
              <a:rPr lang="hr-HR" dirty="0" smtClean="0"/>
              <a:t>C++ AMP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13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246</Words>
  <Application>Microsoft Office PowerPoint</Application>
  <PresentationFormat>Widescreen</PresentationFormat>
  <Paragraphs>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Tehnologije za razvoj GPGPU aplikacija</vt:lpstr>
      <vt:lpstr>Uvod</vt:lpstr>
      <vt:lpstr>Arhitektura grafičke kartice</vt:lpstr>
      <vt:lpstr>CUDA (Compute Unified Device Architecture)</vt:lpstr>
      <vt:lpstr>OpenCL</vt:lpstr>
      <vt:lpstr>OpenACC</vt:lpstr>
      <vt:lpstr>CUDAfy.NET</vt:lpstr>
      <vt:lpstr>C++ AMP</vt:lpstr>
      <vt:lpstr>Mjerenja performansi</vt:lpstr>
      <vt:lpstr>Serijska inačica (1)</vt:lpstr>
      <vt:lpstr>Serijska inačica (2)</vt:lpstr>
      <vt:lpstr>OpenACC</vt:lpstr>
      <vt:lpstr>PowerPoint Presentation</vt:lpstr>
      <vt:lpstr>Rezultati mjerenja</vt:lpstr>
      <vt:lpstr>C++ AMP</vt:lpstr>
      <vt:lpstr>Rezultati mjerenja</vt:lpstr>
      <vt:lpstr>HVALA NA PAŽNJI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Tehnologije za razvoj GPGPU aplikacija</dc:title>
  <dc:creator>Branimir Gregov</dc:creator>
  <cp:lastModifiedBy>Branimir Gregov</cp:lastModifiedBy>
  <cp:revision>10</cp:revision>
  <dcterms:created xsi:type="dcterms:W3CDTF">2014-06-04T10:10:38Z</dcterms:created>
  <dcterms:modified xsi:type="dcterms:W3CDTF">2014-06-04T11:26:25Z</dcterms:modified>
</cp:coreProperties>
</file>