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4"/>
  </p:notesMasterIdLst>
  <p:sldIdLst>
    <p:sldId id="256" r:id="rId3"/>
    <p:sldId id="266" r:id="rId4"/>
    <p:sldId id="268" r:id="rId5"/>
    <p:sldId id="269" r:id="rId6"/>
    <p:sldId id="270" r:id="rId7"/>
    <p:sldId id="271" r:id="rId8"/>
    <p:sldId id="272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5" r:id="rId17"/>
    <p:sldId id="263" r:id="rId18"/>
    <p:sldId id="264" r:id="rId19"/>
    <p:sldId id="265" r:id="rId20"/>
    <p:sldId id="267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B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3599" autoAdjust="0"/>
  </p:normalViewPr>
  <p:slideViewPr>
    <p:cSldViewPr>
      <p:cViewPr>
        <p:scale>
          <a:sx n="80" d="100"/>
          <a:sy n="80" d="100"/>
        </p:scale>
        <p:origin x="-197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4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9459536307961569E-2"/>
          <c:y val="7.9819480898221509E-2"/>
          <c:w val="0.80134951881014871"/>
          <c:h val="0.87378856809565453"/>
        </c:manualLayout>
      </c:layout>
      <c:scatterChart>
        <c:scatterStyle val="lineMarker"/>
        <c:ser>
          <c:idx val="0"/>
          <c:order val="0"/>
          <c:tx>
            <c:v>Heuristika1</c:v>
          </c:tx>
          <c:spPr>
            <a:ln w="4762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Sheet1!$A$1</c:f>
              <c:numCache>
                <c:formatCode>0.000000000</c:formatCode>
                <c:ptCount val="1"/>
                <c:pt idx="0">
                  <c:v>1.0000496999999968</c:v>
                </c:pt>
              </c:numCache>
            </c:numRef>
          </c:xVal>
          <c:yVal>
            <c:numRef>
              <c:f>Sheet1!$B$1</c:f>
              <c:numCache>
                <c:formatCode>0.000000000</c:formatCode>
                <c:ptCount val="1"/>
                <c:pt idx="0">
                  <c:v>1.3391156</c:v>
                </c:pt>
              </c:numCache>
            </c:numRef>
          </c:yVal>
        </c:ser>
        <c:ser>
          <c:idx val="1"/>
          <c:order val="1"/>
          <c:tx>
            <c:v>Heuristika2</c:v>
          </c:tx>
          <c:spPr>
            <a:ln w="4762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Sheet1!$A$2</c:f>
              <c:numCache>
                <c:formatCode>0.000000000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Sheet1!$B$2</c:f>
              <c:numCache>
                <c:formatCode>0.000000000</c:formatCode>
                <c:ptCount val="1"/>
                <c:pt idx="0">
                  <c:v>1</c:v>
                </c:pt>
              </c:numCache>
            </c:numRef>
          </c:yVal>
        </c:ser>
        <c:ser>
          <c:idx val="2"/>
          <c:order val="2"/>
          <c:tx>
            <c:v>Heuristika3</c:v>
          </c:tx>
          <c:spPr>
            <a:ln w="47625">
              <a:noFill/>
            </a:ln>
          </c:spPr>
          <c:marker>
            <c:symbol val="plus"/>
            <c:size val="9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Sheet1!$A$4</c:f>
              <c:numCache>
                <c:formatCode>0.000000000</c:formatCode>
                <c:ptCount val="1"/>
                <c:pt idx="0">
                  <c:v>1.0000874000000031</c:v>
                </c:pt>
              </c:numCache>
            </c:numRef>
          </c:xVal>
          <c:yVal>
            <c:numRef>
              <c:f>Sheet1!$B$3</c:f>
              <c:numCache>
                <c:formatCode>0.000000000</c:formatCode>
                <c:ptCount val="1"/>
                <c:pt idx="0">
                  <c:v>0.83603466000000004</c:v>
                </c:pt>
              </c:numCache>
            </c:numRef>
          </c:yVal>
        </c:ser>
        <c:ser>
          <c:idx val="3"/>
          <c:order val="3"/>
          <c:tx>
            <c:v>Heuristika4</c:v>
          </c:tx>
          <c:spPr>
            <a:ln w="47625">
              <a:noFill/>
            </a:ln>
          </c:spPr>
          <c:marker>
            <c:spPr>
              <a:noFill/>
              <a:ln>
                <a:gradFill>
                  <a:gsLst>
                    <a:gs pos="0">
                      <a:srgbClr val="FF0000"/>
                    </a:gs>
                    <a:gs pos="50000">
                      <a:srgbClr val="C00000"/>
                    </a:gs>
                    <a:gs pos="100000">
                      <a:srgbClr val="E35B31"/>
                    </a:gs>
                  </a:gsLst>
                  <a:lin ang="5400000" scaled="0"/>
                </a:gradFill>
              </a:ln>
            </c:spPr>
          </c:marker>
          <c:xVal>
            <c:numRef>
              <c:f>Sheet1!$A$4</c:f>
              <c:numCache>
                <c:formatCode>0.000000000</c:formatCode>
                <c:ptCount val="1"/>
                <c:pt idx="0">
                  <c:v>1.0000874000000031</c:v>
                </c:pt>
              </c:numCache>
            </c:numRef>
          </c:xVal>
          <c:yVal>
            <c:numRef>
              <c:f>Sheet1!$B$4</c:f>
              <c:numCache>
                <c:formatCode>0.000000000</c:formatCode>
                <c:ptCount val="1"/>
                <c:pt idx="0">
                  <c:v>0.83537839999999997</c:v>
                </c:pt>
              </c:numCache>
            </c:numRef>
          </c:yVal>
        </c:ser>
        <c:ser>
          <c:idx val="4"/>
          <c:order val="4"/>
          <c:tx>
            <c:v>Heuristika5</c:v>
          </c:tx>
          <c:spPr>
            <a:ln w="47625">
              <a:noFill/>
            </a:ln>
          </c:spPr>
          <c:marker>
            <c:spPr>
              <a:ln>
                <a:solidFill>
                  <a:srgbClr val="FFC000"/>
                </a:solidFill>
              </a:ln>
            </c:spPr>
          </c:marker>
          <c:xVal>
            <c:numRef>
              <c:f>Sheet1!$A$5</c:f>
              <c:numCache>
                <c:formatCode>0.000000000</c:formatCode>
                <c:ptCount val="1"/>
                <c:pt idx="0">
                  <c:v>1.0000907999999968</c:v>
                </c:pt>
              </c:numCache>
            </c:numRef>
          </c:xVal>
          <c:yVal>
            <c:numRef>
              <c:f>Sheet1!$B$5</c:f>
              <c:numCache>
                <c:formatCode>0.000000000</c:formatCode>
                <c:ptCount val="1"/>
                <c:pt idx="0">
                  <c:v>0.82593340000000004</c:v>
                </c:pt>
              </c:numCache>
            </c:numRef>
          </c:yVal>
        </c:ser>
        <c:ser>
          <c:idx val="5"/>
          <c:order val="5"/>
          <c:tx>
            <c:v>Heuristika6</c:v>
          </c:tx>
          <c:spPr>
            <a:ln w="47625">
              <a:noFill/>
            </a:ln>
          </c:spPr>
          <c:marker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marker>
          <c:xVal>
            <c:numRef>
              <c:f>Sheet1!$A$6</c:f>
              <c:numCache>
                <c:formatCode>0.000000000</c:formatCode>
                <c:ptCount val="1"/>
                <c:pt idx="0">
                  <c:v>1.0002173000000001</c:v>
                </c:pt>
              </c:numCache>
            </c:numRef>
          </c:xVal>
          <c:yVal>
            <c:numRef>
              <c:f>Sheet1!$B$6</c:f>
              <c:numCache>
                <c:formatCode>0.000000000</c:formatCode>
                <c:ptCount val="1"/>
                <c:pt idx="0">
                  <c:v>0.64422332999999998</c:v>
                </c:pt>
              </c:numCache>
            </c:numRef>
          </c:yVal>
        </c:ser>
        <c:ser>
          <c:idx val="6"/>
          <c:order val="6"/>
          <c:tx>
            <c:v>Heuristika7</c:v>
          </c:tx>
          <c:spPr>
            <a:ln w="47625">
              <a:noFill/>
            </a:ln>
          </c:spPr>
          <c:marker>
            <c:symbol val="diamond"/>
            <c:size val="7"/>
            <c:spPr>
              <a:solidFill>
                <a:srgbClr val="1F497D">
                  <a:lumMod val="60000"/>
                  <a:lumOff val="40000"/>
                </a:srgbClr>
              </a:solidFill>
            </c:spPr>
          </c:marker>
          <c:xVal>
            <c:numRef>
              <c:f>Sheet1!$A$7</c:f>
              <c:numCache>
                <c:formatCode>0.000000000</c:formatCode>
                <c:ptCount val="1"/>
                <c:pt idx="0">
                  <c:v>1.0001313999999966</c:v>
                </c:pt>
              </c:numCache>
            </c:numRef>
          </c:xVal>
          <c:yVal>
            <c:numRef>
              <c:f>Sheet1!$B$7</c:f>
              <c:numCache>
                <c:formatCode>0.000000000</c:formatCode>
                <c:ptCount val="1"/>
                <c:pt idx="0">
                  <c:v>0.82065500000000202</c:v>
                </c:pt>
              </c:numCache>
            </c:numRef>
          </c:yVal>
        </c:ser>
        <c:ser>
          <c:idx val="7"/>
          <c:order val="7"/>
          <c:tx>
            <c:v>Heuristika8</c:v>
          </c:tx>
          <c:spPr>
            <a:ln w="47625">
              <a:noFill/>
            </a:ln>
          </c:spPr>
          <c:marker>
            <c:symbol val="square"/>
            <c:size val="6"/>
            <c:spPr>
              <a:solidFill>
                <a:srgbClr val="1F497D">
                  <a:lumMod val="60000"/>
                  <a:lumOff val="40000"/>
                </a:srgbClr>
              </a:solidFill>
            </c:spPr>
          </c:marker>
          <c:xVal>
            <c:numRef>
              <c:f>Sheet1!$A$8</c:f>
              <c:numCache>
                <c:formatCode>0.000000000</c:formatCode>
                <c:ptCount val="1"/>
                <c:pt idx="0">
                  <c:v>1.0002401000000001</c:v>
                </c:pt>
              </c:numCache>
            </c:numRef>
          </c:xVal>
          <c:yVal>
            <c:numRef>
              <c:f>Sheet1!$B$8</c:f>
              <c:numCache>
                <c:formatCode>0.000000000</c:formatCode>
                <c:ptCount val="1"/>
                <c:pt idx="0">
                  <c:v>0.81724876000000002</c:v>
                </c:pt>
              </c:numCache>
            </c:numRef>
          </c:yVal>
        </c:ser>
        <c:ser>
          <c:idx val="8"/>
          <c:order val="8"/>
          <c:tx>
            <c:v>Heuristika9</c:v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chemeClr val="bg2">
                  <a:lumMod val="40000"/>
                  <a:lumOff val="60000"/>
                </a:schemeClr>
              </a:solidFill>
            </c:spPr>
          </c:marker>
          <c:trendline>
            <c:trendlineType val="linear"/>
          </c:trendline>
          <c:xVal>
            <c:numRef>
              <c:f>Sheet1!$A$9</c:f>
              <c:numCache>
                <c:formatCode>0.000000000</c:formatCode>
                <c:ptCount val="1"/>
                <c:pt idx="0">
                  <c:v>1.0044891999999999</c:v>
                </c:pt>
              </c:numCache>
            </c:numRef>
          </c:xVal>
          <c:yVal>
            <c:numRef>
              <c:f>Sheet1!$B$9</c:f>
              <c:numCache>
                <c:formatCode>0.000000000</c:formatCode>
                <c:ptCount val="1"/>
                <c:pt idx="0">
                  <c:v>0.63533974000000004</c:v>
                </c:pt>
              </c:numCache>
            </c:numRef>
          </c:yVal>
        </c:ser>
        <c:axId val="69445888"/>
        <c:axId val="70516736"/>
      </c:scatterChart>
      <c:scatterChart>
        <c:scatterStyle val="smoothMarker"/>
        <c:ser>
          <c:idx val="9"/>
          <c:order val="9"/>
          <c:tx>
            <c:v>equal</c:v>
          </c:tx>
          <c:spPr>
            <a:ln w="25400">
              <a:prstDash val="dash"/>
            </a:ln>
          </c:spPr>
          <c:marker>
            <c:symbol val="none"/>
          </c:marker>
          <c:xVal>
            <c:numRef>
              <c:f>Sheet1!$D$1:$D$46</c:f>
              <c:numCache>
                <c:formatCode>General</c:formatCode>
                <c:ptCount val="46"/>
                <c:pt idx="0">
                  <c:v>1</c:v>
                </c:pt>
                <c:pt idx="1">
                  <c:v>1.0001</c:v>
                </c:pt>
                <c:pt idx="2">
                  <c:v>1.0002</c:v>
                </c:pt>
                <c:pt idx="3">
                  <c:v>1.0003</c:v>
                </c:pt>
                <c:pt idx="4">
                  <c:v>1.0004</c:v>
                </c:pt>
                <c:pt idx="5">
                  <c:v>1.0004999999999968</c:v>
                </c:pt>
                <c:pt idx="6">
                  <c:v>1.0005999999999968</c:v>
                </c:pt>
                <c:pt idx="7">
                  <c:v>1.0006999999999966</c:v>
                </c:pt>
                <c:pt idx="8">
                  <c:v>1.0007999999999966</c:v>
                </c:pt>
                <c:pt idx="9">
                  <c:v>1.0008999999999966</c:v>
                </c:pt>
                <c:pt idx="10">
                  <c:v>1.0009999999999966</c:v>
                </c:pt>
                <c:pt idx="11">
                  <c:v>1.0010999999999965</c:v>
                </c:pt>
                <c:pt idx="12">
                  <c:v>1.0011999999999965</c:v>
                </c:pt>
                <c:pt idx="13">
                  <c:v>1.0012999999999963</c:v>
                </c:pt>
                <c:pt idx="14">
                  <c:v>1.0013999999999963</c:v>
                </c:pt>
                <c:pt idx="15">
                  <c:v>1.0014999999999956</c:v>
                </c:pt>
                <c:pt idx="16">
                  <c:v>1.0015999999999956</c:v>
                </c:pt>
                <c:pt idx="17">
                  <c:v>1.0016999999999956</c:v>
                </c:pt>
                <c:pt idx="18">
                  <c:v>1.0017999999999956</c:v>
                </c:pt>
                <c:pt idx="19">
                  <c:v>1.0018999999999949</c:v>
                </c:pt>
                <c:pt idx="20">
                  <c:v>1.002</c:v>
                </c:pt>
                <c:pt idx="21">
                  <c:v>1.0021</c:v>
                </c:pt>
                <c:pt idx="22">
                  <c:v>1.0022</c:v>
                </c:pt>
                <c:pt idx="23">
                  <c:v>1.0023</c:v>
                </c:pt>
                <c:pt idx="24">
                  <c:v>1.0024</c:v>
                </c:pt>
                <c:pt idx="25">
                  <c:v>1.0024999999999968</c:v>
                </c:pt>
                <c:pt idx="26">
                  <c:v>1.0025999999999968</c:v>
                </c:pt>
                <c:pt idx="27">
                  <c:v>1.0026999999999966</c:v>
                </c:pt>
                <c:pt idx="28">
                  <c:v>1.0027999999999966</c:v>
                </c:pt>
                <c:pt idx="29">
                  <c:v>1.0028999999999966</c:v>
                </c:pt>
                <c:pt idx="30">
                  <c:v>1.0029999999999966</c:v>
                </c:pt>
                <c:pt idx="31">
                  <c:v>1.0030999999999965</c:v>
                </c:pt>
                <c:pt idx="32">
                  <c:v>1.0031999999999965</c:v>
                </c:pt>
                <c:pt idx="33">
                  <c:v>1.0032999999999963</c:v>
                </c:pt>
                <c:pt idx="34">
                  <c:v>1.0033999999999963</c:v>
                </c:pt>
                <c:pt idx="35">
                  <c:v>1.0034999999999956</c:v>
                </c:pt>
                <c:pt idx="36">
                  <c:v>1.0035999999999956</c:v>
                </c:pt>
                <c:pt idx="37">
                  <c:v>1.0036999999999956</c:v>
                </c:pt>
                <c:pt idx="38">
                  <c:v>1.0037999999999956</c:v>
                </c:pt>
                <c:pt idx="39">
                  <c:v>1.0038999999999954</c:v>
                </c:pt>
                <c:pt idx="40">
                  <c:v>1.004</c:v>
                </c:pt>
                <c:pt idx="41">
                  <c:v>1.0041</c:v>
                </c:pt>
                <c:pt idx="42">
                  <c:v>1.0042</c:v>
                </c:pt>
                <c:pt idx="43">
                  <c:v>1.0043</c:v>
                </c:pt>
                <c:pt idx="44">
                  <c:v>1.0044</c:v>
                </c:pt>
                <c:pt idx="45">
                  <c:v>1.0044999999999968</c:v>
                </c:pt>
              </c:numCache>
            </c:numRef>
          </c:xVal>
          <c:yVal>
            <c:numRef>
              <c:f>Sheet1!$E$1:$E$46</c:f>
              <c:numCache>
                <c:formatCode>General</c:formatCode>
                <c:ptCount val="46"/>
                <c:pt idx="0">
                  <c:v>1</c:v>
                </c:pt>
                <c:pt idx="1">
                  <c:v>0.99999999799999995</c:v>
                </c:pt>
                <c:pt idx="2">
                  <c:v>0.99999998400000001</c:v>
                </c:pt>
                <c:pt idx="3">
                  <c:v>0.99999994599999997</c:v>
                </c:pt>
                <c:pt idx="4">
                  <c:v>0.99999987200000229</c:v>
                </c:pt>
                <c:pt idx="5">
                  <c:v>0.99999974999999997</c:v>
                </c:pt>
                <c:pt idx="6">
                  <c:v>0.99999956800000001</c:v>
                </c:pt>
                <c:pt idx="7">
                  <c:v>0.99999931400000064</c:v>
                </c:pt>
                <c:pt idx="8">
                  <c:v>0.99999897599999998</c:v>
                </c:pt>
                <c:pt idx="9">
                  <c:v>0.99999854200000005</c:v>
                </c:pt>
                <c:pt idx="10">
                  <c:v>0.99999800000000005</c:v>
                </c:pt>
                <c:pt idx="11">
                  <c:v>0.99999733800000001</c:v>
                </c:pt>
                <c:pt idx="12">
                  <c:v>0.99999654399999949</c:v>
                </c:pt>
                <c:pt idx="13">
                  <c:v>0.99999560600000204</c:v>
                </c:pt>
                <c:pt idx="14">
                  <c:v>0.99999451200000178</c:v>
                </c:pt>
                <c:pt idx="15">
                  <c:v>0.9999932499999995</c:v>
                </c:pt>
                <c:pt idx="16">
                  <c:v>0.99999180800000065</c:v>
                </c:pt>
                <c:pt idx="17">
                  <c:v>0.99999017400000001</c:v>
                </c:pt>
                <c:pt idx="18">
                  <c:v>0.99998833600000003</c:v>
                </c:pt>
                <c:pt idx="19">
                  <c:v>0.99998628199999795</c:v>
                </c:pt>
                <c:pt idx="20">
                  <c:v>0.99998399999999821</c:v>
                </c:pt>
                <c:pt idx="21">
                  <c:v>0.99998147800000003</c:v>
                </c:pt>
                <c:pt idx="22">
                  <c:v>0.999978704</c:v>
                </c:pt>
                <c:pt idx="23">
                  <c:v>0.99997566599999999</c:v>
                </c:pt>
                <c:pt idx="24">
                  <c:v>0.99997235200000001</c:v>
                </c:pt>
                <c:pt idx="25">
                  <c:v>0.99996874999999796</c:v>
                </c:pt>
                <c:pt idx="26">
                  <c:v>0.99996484799999996</c:v>
                </c:pt>
                <c:pt idx="27">
                  <c:v>0.99996063400000001</c:v>
                </c:pt>
                <c:pt idx="28">
                  <c:v>0.99995609600000002</c:v>
                </c:pt>
                <c:pt idx="29">
                  <c:v>0.99995122199999997</c:v>
                </c:pt>
                <c:pt idx="30">
                  <c:v>0.999946</c:v>
                </c:pt>
                <c:pt idx="31">
                  <c:v>0.99994041800000155</c:v>
                </c:pt>
                <c:pt idx="32">
                  <c:v>0.99993446399999997</c:v>
                </c:pt>
                <c:pt idx="33">
                  <c:v>0.99992812600000003</c:v>
                </c:pt>
                <c:pt idx="34">
                  <c:v>0.99992139199999996</c:v>
                </c:pt>
                <c:pt idx="35">
                  <c:v>0.99991425</c:v>
                </c:pt>
                <c:pt idx="36">
                  <c:v>0.99990668799999949</c:v>
                </c:pt>
                <c:pt idx="37">
                  <c:v>0.99989869400000064</c:v>
                </c:pt>
                <c:pt idx="38">
                  <c:v>0.99989025600000203</c:v>
                </c:pt>
                <c:pt idx="39">
                  <c:v>0.999881362</c:v>
                </c:pt>
                <c:pt idx="40">
                  <c:v>0.99987199999999998</c:v>
                </c:pt>
                <c:pt idx="41">
                  <c:v>0.99986215799999956</c:v>
                </c:pt>
                <c:pt idx="42">
                  <c:v>0.99985182400000061</c:v>
                </c:pt>
                <c:pt idx="43">
                  <c:v>0.99984098600000004</c:v>
                </c:pt>
                <c:pt idx="44">
                  <c:v>0.99982963200000274</c:v>
                </c:pt>
                <c:pt idx="45">
                  <c:v>0.99981775000000006</c:v>
                </c:pt>
              </c:numCache>
            </c:numRef>
          </c:yVal>
          <c:smooth val="1"/>
        </c:ser>
        <c:axId val="69445888"/>
        <c:axId val="70516736"/>
      </c:scatterChart>
      <c:valAx>
        <c:axId val="69445888"/>
        <c:scaling>
          <c:orientation val="minMax"/>
          <c:max val="1.0049999999999959"/>
          <c:min val="0.9994999999999995"/>
        </c:scaling>
        <c:axPos val="b"/>
        <c:majorGridlines/>
        <c:numFmt formatCode="0.0000" sourceLinked="0"/>
        <c:tickLblPos val="nextTo"/>
        <c:crossAx val="70516736"/>
        <c:crosses val="autoZero"/>
        <c:crossBetween val="midCat"/>
      </c:valAx>
      <c:valAx>
        <c:axId val="70516736"/>
        <c:scaling>
          <c:orientation val="minMax"/>
          <c:max val="1.4"/>
          <c:min val="0.60000000000000064"/>
        </c:scaling>
        <c:axPos val="l"/>
        <c:majorGridlines/>
        <c:numFmt formatCode="0.0" sourceLinked="0"/>
        <c:tickLblPos val="nextTo"/>
        <c:crossAx val="69445888"/>
        <c:crosses val="autoZero"/>
        <c:crossBetween val="midCat"/>
      </c:valAx>
    </c:plotArea>
    <c:legend>
      <c:legendPos val="r"/>
      <c:legendEntry>
        <c:idx val="10"/>
        <c:delete val="1"/>
      </c:legendEntry>
      <c:layout/>
    </c:legend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0.82287</cdr:x>
      <cdr:y>0.95149</cdr:y>
    </cdr:from>
    <cdr:to>
      <cdr:x>0.87799</cdr:x>
      <cdr:y>0.9895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4328" y="6525344"/>
          <a:ext cx="504056" cy="260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 sz="1100" dirty="0"/>
        </a:p>
      </cdr:txBody>
    </cdr:sp>
  </cdr:relSizeAnchor>
  <cdr:relSizeAnchor xmlns:cdr="http://schemas.openxmlformats.org/drawingml/2006/chartDrawing">
    <cdr:from>
      <cdr:x>0.83862</cdr:x>
      <cdr:y>0.937</cdr:y>
    </cdr:from>
    <cdr:to>
      <cdr:x>0.91737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68344" y="6641976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600" dirty="0" smtClean="0">
              <a:solidFill>
                <a:schemeClr val="tx1"/>
              </a:solidFill>
            </a:rPr>
            <a:t>µ</a:t>
          </a:r>
          <a:r>
            <a:rPr lang="hr-HR" sz="1600" baseline="-25000" dirty="0" err="1" smtClean="0">
              <a:solidFill>
                <a:schemeClr val="tx1"/>
              </a:solidFill>
            </a:rPr>
            <a:t>path</a:t>
          </a:r>
          <a:endParaRPr lang="hr-HR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0.01701</cdr:y>
    </cdr:from>
    <cdr:to>
      <cdr:x>0.07875</cdr:x>
      <cdr:y>0.08001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1663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r-HR" sz="1600" dirty="0" smtClean="0">
              <a:solidFill>
                <a:sysClr val="window" lastClr="FFFFFF"/>
              </a:solidFill>
            </a:rPr>
            <a:t>µ</a:t>
          </a:r>
          <a:r>
            <a:rPr lang="hr-HR" sz="1600" baseline="-25000" dirty="0" err="1" smtClean="0">
              <a:solidFill>
                <a:sysClr val="window" lastClr="FFFFFF"/>
              </a:solidFill>
            </a:rPr>
            <a:t>iter</a:t>
          </a:r>
          <a:endParaRPr lang="hr-HR" sz="1600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12C5BF-46B8-444A-8DA5-7CE46FFF4A13}" type="datetimeFigureOut">
              <a:rPr lang="hr-HR"/>
              <a:pPr>
                <a:defRPr/>
              </a:pPr>
              <a:t>6.6.2014.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8DC77F-E3F7-46FC-B162-940571526B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DC8BB-0F19-4F54-80BB-97241EEE9C1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-01055_Template_Ba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5675" y="1905000"/>
            <a:ext cx="100996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-01055_Template_Ba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5675" y="1905000"/>
            <a:ext cx="100996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6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slide" Target="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slide" Target="slide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slide" Target="slide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slide" Target="slide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slide" Target="slide14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Razvoj A* heuristike genetskim programiranjem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5300663"/>
            <a:ext cx="6400800" cy="1393825"/>
          </a:xfrm>
        </p:spPr>
        <p:txBody>
          <a:bodyPr rtlCol="0">
            <a:normAutofit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Edi </a:t>
            </a:r>
            <a:r>
              <a:rPr lang="hr-HR" sz="2800" dirty="0" err="1" smtClean="0"/>
              <a:t>Smoljan</a:t>
            </a:r>
            <a:endParaRPr lang="hr-HR" sz="2000" dirty="0" smtClean="0"/>
          </a:p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prof.dr.sc. Domagoj </a:t>
            </a:r>
            <a:r>
              <a:rPr lang="hr-HR" sz="2000" dirty="0" err="1" smtClean="0"/>
              <a:t>Jakobović</a:t>
            </a:r>
            <a:endParaRPr lang="hr-H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2050" name="Content Placeholder 15"/>
          <p:cNvGraphicFramePr>
            <a:graphicFrameLocks noChangeAspect="1"/>
          </p:cNvGraphicFramePr>
          <p:nvPr/>
        </p:nvGraphicFramePr>
        <p:xfrm>
          <a:off x="3203575" y="260350"/>
          <a:ext cx="2732088" cy="1058863"/>
        </p:xfrm>
        <a:graphic>
          <a:graphicData uri="http://schemas.openxmlformats.org/presentationml/2006/ole">
            <p:oleObj spid="_x0000_s2050" name="Equation" r:id="rId3" imgW="622080" imgH="241200" progId="Equation.3">
              <p:embed/>
            </p:oleObj>
          </a:graphicData>
        </a:graphic>
      </p:graphicFrame>
      <p:sp>
        <p:nvSpPr>
          <p:cNvPr id="2054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0.0</a:t>
            </a:r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056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1.0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</a:t>
            </a:r>
            <a:r>
              <a:rPr lang="hr-HR">
                <a:latin typeface="Calibri" pitchFamily="34" charset="0"/>
                <a:cs typeface="Times New Roman" pitchFamily="18" charset="0"/>
              </a:rPr>
              <a:t>0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2058" name="Group 12"/>
          <p:cNvGrpSpPr>
            <a:grpSpLocks noChangeAspect="1"/>
          </p:cNvGrpSpPr>
          <p:nvPr/>
        </p:nvGrpSpPr>
        <p:grpSpPr bwMode="auto">
          <a:xfrm>
            <a:off x="155575" y="1304925"/>
            <a:ext cx="8837613" cy="4249738"/>
            <a:chOff x="2362" y="8524"/>
            <a:chExt cx="6555" cy="3152"/>
          </a:xfrm>
        </p:grpSpPr>
        <p:pic>
          <p:nvPicPr>
            <p:cNvPr id="2059" name="Picture 13"/>
            <p:cNvPicPr preferRelativeResize="0"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62" y="8524"/>
              <a:ext cx="3150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4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66" y="8525"/>
              <a:ext cx="3151" cy="3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3074" name="Content Placeholder 15"/>
          <p:cNvGraphicFramePr>
            <a:graphicFrameLocks noChangeAspect="1"/>
          </p:cNvGraphicFramePr>
          <p:nvPr/>
        </p:nvGraphicFramePr>
        <p:xfrm>
          <a:off x="1922463" y="149225"/>
          <a:ext cx="5297487" cy="1281113"/>
        </p:xfrm>
        <a:graphic>
          <a:graphicData uri="http://schemas.openxmlformats.org/presentationml/2006/ole">
            <p:oleObj spid="_x0000_s3074" name="Equation" r:id="rId3" imgW="1206360" imgH="291960" progId="Equation.3">
              <p:embed/>
            </p:oleObj>
          </a:graphicData>
        </a:graphic>
      </p:graphicFrame>
      <p:sp>
        <p:nvSpPr>
          <p:cNvPr id="3078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1.0000603,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3.1689828*10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0.83603466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0.16646774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3082" name="Group 12"/>
          <p:cNvGrpSpPr>
            <a:grpSpLocks noChangeAspect="1"/>
          </p:cNvGrpSpPr>
          <p:nvPr/>
        </p:nvGrpSpPr>
        <p:grpSpPr bwMode="auto">
          <a:xfrm>
            <a:off x="141288" y="1304925"/>
            <a:ext cx="8861425" cy="4249738"/>
            <a:chOff x="2362" y="8548"/>
            <a:chExt cx="6568" cy="3150"/>
          </a:xfrm>
        </p:grpSpPr>
        <p:sp>
          <p:nvSpPr>
            <p:cNvPr id="3083" name="AutoShape 13"/>
            <p:cNvSpPr>
              <a:spLocks noChangeAspect="1" noChangeArrowheads="1"/>
            </p:cNvSpPr>
            <p:nvPr/>
          </p:nvSpPr>
          <p:spPr bwMode="auto">
            <a:xfrm>
              <a:off x="2362" y="8548"/>
              <a:ext cx="6568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pic>
          <p:nvPicPr>
            <p:cNvPr id="3084" name="Picture 14"/>
            <p:cNvPicPr preferRelativeResize="0"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72" y="8548"/>
              <a:ext cx="3149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5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74" y="8549"/>
              <a:ext cx="3149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4098" name="Content Placeholder 15"/>
          <p:cNvGraphicFramePr>
            <a:graphicFrameLocks noChangeAspect="1"/>
          </p:cNvGraphicFramePr>
          <p:nvPr/>
        </p:nvGraphicFramePr>
        <p:xfrm>
          <a:off x="3567113" y="315913"/>
          <a:ext cx="2006600" cy="947737"/>
        </p:xfrm>
        <a:graphic>
          <a:graphicData uri="http://schemas.openxmlformats.org/presentationml/2006/ole">
            <p:oleObj spid="_x0000_s4098" name="Equation" r:id="rId3" imgW="457200" imgH="215640" progId="Equation.3">
              <p:embed/>
            </p:oleObj>
          </a:graphicData>
        </a:graphic>
      </p:graphicFrame>
      <p:sp>
        <p:nvSpPr>
          <p:cNvPr id="4102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1.0000874,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3.5957363*10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4104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</a:t>
            </a:r>
            <a:r>
              <a:rPr lang="el-GR">
                <a:latin typeface="Calibri" pitchFamily="34" charset="0"/>
                <a:cs typeface="Times New Roman" pitchFamily="18" charset="0"/>
              </a:rPr>
              <a:t>0.8353784,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0.15734284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4106" name="Group 3"/>
          <p:cNvGrpSpPr>
            <a:grpSpLocks noChangeAspect="1"/>
          </p:cNvGrpSpPr>
          <p:nvPr/>
        </p:nvGrpSpPr>
        <p:grpSpPr bwMode="auto">
          <a:xfrm>
            <a:off x="147638" y="1304925"/>
            <a:ext cx="8848725" cy="4249738"/>
            <a:chOff x="2362" y="8467"/>
            <a:chExt cx="6568" cy="3151"/>
          </a:xfrm>
        </p:grpSpPr>
        <p:sp>
          <p:nvSpPr>
            <p:cNvPr id="4108" name="AutoShape 4"/>
            <p:cNvSpPr>
              <a:spLocks noChangeAspect="1" noChangeArrowheads="1"/>
            </p:cNvSpPr>
            <p:nvPr/>
          </p:nvSpPr>
          <p:spPr bwMode="auto">
            <a:xfrm>
              <a:off x="2362" y="8467"/>
              <a:ext cx="6568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grpSp>
          <p:nvGrpSpPr>
            <p:cNvPr id="4109" name="Group 5"/>
            <p:cNvGrpSpPr>
              <a:grpSpLocks/>
            </p:cNvGrpSpPr>
            <p:nvPr/>
          </p:nvGrpSpPr>
          <p:grpSpPr bwMode="auto">
            <a:xfrm>
              <a:off x="2367" y="8468"/>
              <a:ext cx="6560" cy="3150"/>
              <a:chOff x="2367" y="8468"/>
              <a:chExt cx="6560" cy="3150"/>
            </a:xfrm>
          </p:grpSpPr>
          <p:pic>
            <p:nvPicPr>
              <p:cNvPr id="4110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67" y="8468"/>
                <a:ext cx="3153" cy="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1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74" y="8468"/>
                <a:ext cx="3153" cy="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07" name="TextBox 14"/>
          <p:cNvSpPr txBox="1">
            <a:spLocks noChangeArrowheads="1"/>
          </p:cNvSpPr>
          <p:nvPr/>
        </p:nvSpPr>
        <p:spPr bwMode="auto">
          <a:xfrm>
            <a:off x="7596188" y="5732463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hlinkClick r:id="rId6" action="ppaction://hlinksldjump"/>
              </a:rPr>
              <a:t>Povratak 1</a:t>
            </a:r>
            <a:endParaRPr lang="hr-HR">
              <a:latin typeface="Calibri" pitchFamily="34" charset="0"/>
            </a:endParaRPr>
          </a:p>
          <a:p>
            <a:r>
              <a:rPr lang="hr-HR">
                <a:latin typeface="Calibri" pitchFamily="34" charset="0"/>
                <a:hlinkClick r:id="rId7" action="ppaction://hlinksldjump"/>
              </a:rPr>
              <a:t>Povratak 2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5122" name="Content Placeholder 15"/>
          <p:cNvGraphicFramePr>
            <a:graphicFrameLocks noChangeAspect="1"/>
          </p:cNvGraphicFramePr>
          <p:nvPr/>
        </p:nvGraphicFramePr>
        <p:xfrm>
          <a:off x="1839913" y="177800"/>
          <a:ext cx="5462587" cy="1225550"/>
        </p:xfrm>
        <a:graphic>
          <a:graphicData uri="http://schemas.openxmlformats.org/presentationml/2006/ole">
            <p:oleObj spid="_x0000_s5122" name="Equation" r:id="rId3" imgW="1244520" imgH="279360" progId="Equation.3">
              <p:embed/>
            </p:oleObj>
          </a:graphicData>
        </a:graphic>
      </p:graphicFrame>
      <p:sp>
        <p:nvSpPr>
          <p:cNvPr id="5126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1.0000908,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3.71176*10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5128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0</a:t>
            </a:r>
            <a:r>
              <a:rPr lang="el-GR">
                <a:latin typeface="Calibri" pitchFamily="34" charset="0"/>
                <a:cs typeface="Times New Roman" pitchFamily="18" charset="0"/>
              </a:rPr>
              <a:t>.8259334,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0.15441746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5130" name="Group 3"/>
          <p:cNvGrpSpPr>
            <a:grpSpLocks noChangeAspect="1"/>
          </p:cNvGrpSpPr>
          <p:nvPr/>
        </p:nvGrpSpPr>
        <p:grpSpPr bwMode="auto">
          <a:xfrm>
            <a:off x="147638" y="1304925"/>
            <a:ext cx="8848725" cy="4249738"/>
            <a:chOff x="2362" y="2836"/>
            <a:chExt cx="6559" cy="3150"/>
          </a:xfrm>
        </p:grpSpPr>
        <p:sp>
          <p:nvSpPr>
            <p:cNvPr id="5131" name="AutoShape 4"/>
            <p:cNvSpPr>
              <a:spLocks noChangeAspect="1" noChangeArrowheads="1"/>
            </p:cNvSpPr>
            <p:nvPr/>
          </p:nvSpPr>
          <p:spPr bwMode="auto">
            <a:xfrm>
              <a:off x="2362" y="2836"/>
              <a:ext cx="6559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grpSp>
          <p:nvGrpSpPr>
            <p:cNvPr id="5132" name="Group 5"/>
            <p:cNvGrpSpPr>
              <a:grpSpLocks/>
            </p:cNvGrpSpPr>
            <p:nvPr/>
          </p:nvGrpSpPr>
          <p:grpSpPr bwMode="auto">
            <a:xfrm>
              <a:off x="2368" y="2836"/>
              <a:ext cx="6551" cy="3150"/>
              <a:chOff x="2368" y="2836"/>
              <a:chExt cx="6551" cy="3150"/>
            </a:xfrm>
          </p:grpSpPr>
          <p:pic>
            <p:nvPicPr>
              <p:cNvPr id="5133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68" y="2836"/>
                <a:ext cx="3149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4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70" y="2837"/>
                <a:ext cx="3149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6146" name="Content Placeholder 15"/>
          <p:cNvGraphicFramePr>
            <a:graphicFrameLocks noChangeAspect="1"/>
          </p:cNvGraphicFramePr>
          <p:nvPr/>
        </p:nvGraphicFramePr>
        <p:xfrm>
          <a:off x="2759075" y="233363"/>
          <a:ext cx="3622675" cy="1114425"/>
        </p:xfrm>
        <a:graphic>
          <a:graphicData uri="http://schemas.openxmlformats.org/presentationml/2006/ole">
            <p:oleObj spid="_x0000_s6146" name="Equation" r:id="rId3" imgW="825480" imgH="253800" progId="Equation.3">
              <p:embed/>
            </p:oleObj>
          </a:graphicData>
        </a:graphic>
      </p:graphicFrame>
      <p:sp>
        <p:nvSpPr>
          <p:cNvPr id="6150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1.0002173,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7.1628863*10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6152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0.64422333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0.108440824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6154" name="Group 3"/>
          <p:cNvGrpSpPr>
            <a:grpSpLocks noChangeAspect="1"/>
          </p:cNvGrpSpPr>
          <p:nvPr/>
        </p:nvGrpSpPr>
        <p:grpSpPr bwMode="auto">
          <a:xfrm>
            <a:off x="147638" y="1304925"/>
            <a:ext cx="8848725" cy="4248150"/>
            <a:chOff x="2362" y="10137"/>
            <a:chExt cx="6558" cy="3149"/>
          </a:xfrm>
        </p:grpSpPr>
        <p:sp>
          <p:nvSpPr>
            <p:cNvPr id="6156" name="AutoShape 4"/>
            <p:cNvSpPr>
              <a:spLocks noChangeAspect="1" noChangeArrowheads="1"/>
            </p:cNvSpPr>
            <p:nvPr/>
          </p:nvSpPr>
          <p:spPr bwMode="auto">
            <a:xfrm>
              <a:off x="2362" y="10137"/>
              <a:ext cx="6558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grpSp>
          <p:nvGrpSpPr>
            <p:cNvPr id="6157" name="Group 5"/>
            <p:cNvGrpSpPr>
              <a:grpSpLocks/>
            </p:cNvGrpSpPr>
            <p:nvPr/>
          </p:nvGrpSpPr>
          <p:grpSpPr bwMode="auto">
            <a:xfrm>
              <a:off x="2368" y="10137"/>
              <a:ext cx="6549" cy="3149"/>
              <a:chOff x="2368" y="10137"/>
              <a:chExt cx="6549" cy="3149"/>
            </a:xfrm>
          </p:grpSpPr>
          <p:pic>
            <p:nvPicPr>
              <p:cNvPr id="6158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68" y="10137"/>
                <a:ext cx="3148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9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69" y="10137"/>
                <a:ext cx="3148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7667625" y="5732463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hlinkClick r:id="rId6" action="ppaction://hlinksldjump"/>
              </a:rPr>
              <a:t>Povratak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Razvoj uz poznavanje visina okoline trenutnog stanja</a:t>
            </a:r>
            <a:endParaRPr lang="hr-HR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eaLnBrk="1" hangingPunct="1"/>
            <a:r>
              <a:rPr lang="hr-HR" sz="3000" smtClean="0"/>
              <a:t>Korištene</a:t>
            </a:r>
            <a:r>
              <a:rPr lang="hr-HR" smtClean="0"/>
              <a:t> varijable</a:t>
            </a:r>
          </a:p>
          <a:p>
            <a:pPr lvl="2" eaLnBrk="1" hangingPunct="1"/>
            <a:r>
              <a:rPr lang="hr-HR" sz="2200" b="1" i="1" smtClean="0"/>
              <a:t>vx</a:t>
            </a:r>
            <a:r>
              <a:rPr lang="hr-HR" sz="2200" smtClean="0"/>
              <a:t> - x komponenta vektora od trenutnog stanja do ciljnog stanja</a:t>
            </a:r>
          </a:p>
          <a:p>
            <a:pPr lvl="2" eaLnBrk="1" hangingPunct="1"/>
            <a:r>
              <a:rPr lang="hr-HR" sz="2200" b="1" i="1" smtClean="0"/>
              <a:t>vz</a:t>
            </a:r>
            <a:r>
              <a:rPr lang="hr-HR" sz="2200" smtClean="0"/>
              <a:t> - z komponenta vektora od trenutnog stanja do ciljnog stanja</a:t>
            </a:r>
          </a:p>
          <a:p>
            <a:pPr lvl="2" eaLnBrk="1" hangingPunct="1"/>
            <a:r>
              <a:rPr lang="hr-HR" sz="2200" b="1" i="1" smtClean="0"/>
              <a:t>h</a:t>
            </a:r>
            <a:r>
              <a:rPr lang="hr-HR" sz="2200" i="1" smtClean="0"/>
              <a:t>ij</a:t>
            </a:r>
            <a:r>
              <a:rPr lang="hr-HR" sz="2200" smtClean="0"/>
              <a:t> - visina s indeksom </a:t>
            </a:r>
            <a:r>
              <a:rPr lang="hr-HR" sz="2200" i="1" smtClean="0"/>
              <a:t>ij</a:t>
            </a:r>
            <a:r>
              <a:rPr lang="hr-HR" sz="2200" smtClean="0"/>
              <a:t> očitana iz visinske mape iz okoline trenutnog stanja</a:t>
            </a:r>
          </a:p>
          <a:p>
            <a:pPr lvl="2" eaLnBrk="1" hangingPunct="1"/>
            <a:r>
              <a:rPr lang="hr-HR" sz="2200" b="1" i="1" smtClean="0"/>
              <a:t>hg</a:t>
            </a:r>
            <a:r>
              <a:rPr lang="hr-HR" sz="2200" i="1" smtClean="0"/>
              <a:t>ij</a:t>
            </a:r>
            <a:r>
              <a:rPr lang="hr-HR" sz="2200" smtClean="0"/>
              <a:t> - visina s indeksom </a:t>
            </a:r>
            <a:r>
              <a:rPr lang="hr-HR" sz="2200" i="1" smtClean="0"/>
              <a:t>ij</a:t>
            </a:r>
            <a:r>
              <a:rPr lang="hr-HR" sz="2200" smtClean="0"/>
              <a:t> očitana iz visinske mape iz okoline ciljnog stanja</a:t>
            </a:r>
          </a:p>
          <a:p>
            <a:pPr lvl="2" eaLnBrk="1" hangingPunct="1"/>
            <a:r>
              <a:rPr lang="hr-HR" sz="2200" b="1" i="1" smtClean="0"/>
              <a:t>hd</a:t>
            </a:r>
            <a:r>
              <a:rPr lang="hr-HR" sz="2200" i="1" smtClean="0"/>
              <a:t>ij </a:t>
            </a:r>
            <a:r>
              <a:rPr lang="hr-HR" sz="2200" smtClean="0"/>
              <a:t>- razlika visina s indeksom </a:t>
            </a:r>
            <a:r>
              <a:rPr lang="hr-HR" sz="2200" i="1" smtClean="0"/>
              <a:t>ij </a:t>
            </a:r>
            <a:r>
              <a:rPr lang="hr-HR" sz="2200" smtClean="0"/>
              <a:t>(</a:t>
            </a:r>
            <a:r>
              <a:rPr lang="hr-HR" sz="2200" b="1" smtClean="0"/>
              <a:t>hg</a:t>
            </a:r>
            <a:r>
              <a:rPr lang="hr-HR" sz="2200" smtClean="0"/>
              <a:t>ij - </a:t>
            </a:r>
            <a:r>
              <a:rPr lang="hr-HR" sz="2200" b="1" smtClean="0"/>
              <a:t>h</a:t>
            </a:r>
            <a:r>
              <a:rPr lang="hr-HR" sz="2200" smtClean="0"/>
              <a:t>ij)</a:t>
            </a:r>
          </a:p>
          <a:p>
            <a:pPr lvl="1" eaLnBrk="1" hangingPunct="1"/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32138" y="5157788"/>
          <a:ext cx="2700000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7170" name="Content Placeholder 15"/>
          <p:cNvGraphicFramePr>
            <a:graphicFrameLocks noChangeAspect="1"/>
          </p:cNvGraphicFramePr>
          <p:nvPr/>
        </p:nvGraphicFramePr>
        <p:xfrm>
          <a:off x="1187450" y="0"/>
          <a:ext cx="6797675" cy="1392238"/>
        </p:xfrm>
        <a:graphic>
          <a:graphicData uri="http://schemas.openxmlformats.org/presentationml/2006/ole">
            <p:oleObj spid="_x0000_s7170" name="Equation" r:id="rId3" imgW="1549080" imgH="317160" progId="Equation.3">
              <p:embed/>
            </p:oleObj>
          </a:graphicData>
        </a:graphic>
      </p:graphicFrame>
      <p:sp>
        <p:nvSpPr>
          <p:cNvPr id="7174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1.0001314,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4.4942438*10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7176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0.820655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0.15096517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7178" name="Group 3"/>
          <p:cNvGrpSpPr>
            <a:grpSpLocks noChangeAspect="1"/>
          </p:cNvGrpSpPr>
          <p:nvPr/>
        </p:nvGrpSpPr>
        <p:grpSpPr bwMode="auto">
          <a:xfrm>
            <a:off x="138113" y="1304925"/>
            <a:ext cx="8867775" cy="4249738"/>
            <a:chOff x="2362" y="2798"/>
            <a:chExt cx="6603" cy="3163"/>
          </a:xfrm>
        </p:grpSpPr>
        <p:sp>
          <p:nvSpPr>
            <p:cNvPr id="7180" name="AutoShape 4"/>
            <p:cNvSpPr>
              <a:spLocks noChangeAspect="1" noChangeArrowheads="1"/>
            </p:cNvSpPr>
            <p:nvPr/>
          </p:nvSpPr>
          <p:spPr bwMode="auto">
            <a:xfrm>
              <a:off x="2362" y="2798"/>
              <a:ext cx="6603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grpSp>
          <p:nvGrpSpPr>
            <p:cNvPr id="7181" name="Group 5"/>
            <p:cNvGrpSpPr>
              <a:grpSpLocks/>
            </p:cNvGrpSpPr>
            <p:nvPr/>
          </p:nvGrpSpPr>
          <p:grpSpPr bwMode="auto">
            <a:xfrm>
              <a:off x="2375" y="2798"/>
              <a:ext cx="6580" cy="3163"/>
              <a:chOff x="2375" y="2798"/>
              <a:chExt cx="6580" cy="3163"/>
            </a:xfrm>
          </p:grpSpPr>
          <p:pic>
            <p:nvPicPr>
              <p:cNvPr id="7182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75" y="2798"/>
                <a:ext cx="3163" cy="3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92" y="2799"/>
                <a:ext cx="3163" cy="3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7596188" y="5876925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hlinkClick r:id="rId6" action="ppaction://hlinksldjump"/>
              </a:rPr>
              <a:t>Usporedba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8194" name="Content Placeholder 15"/>
          <p:cNvGraphicFramePr>
            <a:graphicFrameLocks noChangeAspect="1"/>
          </p:cNvGraphicFramePr>
          <p:nvPr/>
        </p:nvGraphicFramePr>
        <p:xfrm>
          <a:off x="727075" y="261938"/>
          <a:ext cx="7688263" cy="1057275"/>
        </p:xfrm>
        <a:graphic>
          <a:graphicData uri="http://schemas.openxmlformats.org/presentationml/2006/ole">
            <p:oleObj spid="_x0000_s8194" name="Equation" r:id="rId3" imgW="1752480" imgH="241200" progId="Equation.3">
              <p:embed/>
            </p:oleObj>
          </a:graphicData>
        </a:graphic>
      </p:graphicFrame>
      <p:sp>
        <p:nvSpPr>
          <p:cNvPr id="8198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1.0002401,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7.4089*10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8200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0.81724876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0.1737998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8202" name="Group 3"/>
          <p:cNvGrpSpPr>
            <a:grpSpLocks noChangeAspect="1"/>
          </p:cNvGrpSpPr>
          <p:nvPr/>
        </p:nvGrpSpPr>
        <p:grpSpPr bwMode="auto">
          <a:xfrm>
            <a:off x="117475" y="1304925"/>
            <a:ext cx="8909050" cy="4248150"/>
            <a:chOff x="2362" y="7288"/>
            <a:chExt cx="6608" cy="3150"/>
          </a:xfrm>
        </p:grpSpPr>
        <p:sp>
          <p:nvSpPr>
            <p:cNvPr id="8204" name="AutoShape 4"/>
            <p:cNvSpPr>
              <a:spLocks noChangeAspect="1" noChangeArrowheads="1"/>
            </p:cNvSpPr>
            <p:nvPr/>
          </p:nvSpPr>
          <p:spPr bwMode="auto">
            <a:xfrm>
              <a:off x="2362" y="7288"/>
              <a:ext cx="6608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>
                <a:latin typeface="Calibri" pitchFamily="34" charset="0"/>
              </a:endParaRPr>
            </a:p>
          </p:txBody>
        </p:sp>
        <p:grpSp>
          <p:nvGrpSpPr>
            <p:cNvPr id="8205" name="Group 5"/>
            <p:cNvGrpSpPr>
              <a:grpSpLocks/>
            </p:cNvGrpSpPr>
            <p:nvPr/>
          </p:nvGrpSpPr>
          <p:grpSpPr bwMode="auto">
            <a:xfrm>
              <a:off x="2389" y="7289"/>
              <a:ext cx="6555" cy="3149"/>
              <a:chOff x="2389" y="7289"/>
              <a:chExt cx="6555" cy="3149"/>
            </a:xfrm>
          </p:grpSpPr>
          <p:pic>
            <p:nvPicPr>
              <p:cNvPr id="8206" name="Picture 6"/>
              <p:cNvPicPr preferRelativeResize="0"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89" y="7289"/>
                <a:ext cx="3150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Picture 7"/>
              <p:cNvPicPr preferRelativeResize="0"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94" y="7289"/>
                <a:ext cx="3150" cy="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7380288" y="58769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hlinkClick r:id="rId6" action="ppaction://hlinksldjump"/>
              </a:rPr>
              <a:t>Usporedba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9222" name="TextBox 22"/>
          <p:cNvSpPr txBox="1">
            <a:spLocks noChangeArrowheads="1"/>
          </p:cNvSpPr>
          <p:nvPr/>
        </p:nvSpPr>
        <p:spPr bwMode="auto">
          <a:xfrm>
            <a:off x="1908175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1.0044892,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</a:t>
            </a:r>
            <a:r>
              <a:rPr lang="hr-HR">
                <a:latin typeface="Calibri" pitchFamily="34" charset="0"/>
                <a:cs typeface="Times New Roman" pitchFamily="18" charset="0"/>
              </a:rPr>
              <a:t>0.007083564</a:t>
            </a:r>
          </a:p>
        </p:txBody>
      </p:sp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9224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</a:t>
            </a:r>
            <a:r>
              <a:rPr lang="hr-HR">
                <a:latin typeface="Calibri" pitchFamily="34" charset="0"/>
                <a:cs typeface="Times New Roman" pitchFamily="18" charset="0"/>
              </a:rPr>
              <a:t> = 0.63533974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= 0.14073433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pSp>
        <p:nvGrpSpPr>
          <p:cNvPr id="9227" name="Group 3"/>
          <p:cNvGrpSpPr>
            <a:grpSpLocks noChangeAspect="1"/>
          </p:cNvGrpSpPr>
          <p:nvPr/>
        </p:nvGrpSpPr>
        <p:grpSpPr bwMode="auto">
          <a:xfrm>
            <a:off x="120650" y="1304925"/>
            <a:ext cx="8902700" cy="4248150"/>
            <a:chOff x="2362" y="8475"/>
            <a:chExt cx="6603" cy="3152"/>
          </a:xfrm>
        </p:grpSpPr>
        <p:sp>
          <p:nvSpPr>
            <p:cNvPr id="9229" name="AutoShape 6"/>
            <p:cNvSpPr>
              <a:spLocks noChangeAspect="1" noChangeArrowheads="1" noTextEdit="1"/>
            </p:cNvSpPr>
            <p:nvPr/>
          </p:nvSpPr>
          <p:spPr bwMode="auto">
            <a:xfrm>
              <a:off x="2362" y="8475"/>
              <a:ext cx="6603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pic>
          <p:nvPicPr>
            <p:cNvPr id="9230" name="Picture 5"/>
            <p:cNvPicPr preferRelativeResize="0"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87" y="8475"/>
              <a:ext cx="3150" cy="3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4"/>
            <p:cNvPicPr preferRelativeResize="0"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92" y="8475"/>
              <a:ext cx="3151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18" name="Content Placeholder 15"/>
          <p:cNvGraphicFramePr>
            <a:graphicFrameLocks noChangeAspect="1"/>
          </p:cNvGraphicFramePr>
          <p:nvPr/>
        </p:nvGraphicFramePr>
        <p:xfrm>
          <a:off x="1477963" y="177800"/>
          <a:ext cx="6186487" cy="1225550"/>
        </p:xfrm>
        <a:graphic>
          <a:graphicData uri="http://schemas.openxmlformats.org/presentationml/2006/ole">
            <p:oleObj spid="_x0000_s9218" name="Equation" r:id="rId5" imgW="1409400" imgH="279360" progId="Equation.3">
              <p:embed/>
            </p:oleObj>
          </a:graphicData>
        </a:graphic>
      </p:graphicFrame>
      <p:sp>
        <p:nvSpPr>
          <p:cNvPr id="9228" name="TextBox 14"/>
          <p:cNvSpPr txBox="1">
            <a:spLocks noChangeArrowheads="1"/>
          </p:cNvSpPr>
          <p:nvPr/>
        </p:nvSpPr>
        <p:spPr bwMode="auto">
          <a:xfrm>
            <a:off x="7667625" y="5805488"/>
            <a:ext cx="1296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hlinkClick r:id="rId6" action="ppaction://hlinksldjump"/>
              </a:rPr>
              <a:t>Usporedba</a:t>
            </a:r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Uvod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hr-HR" smtClean="0"/>
              <a:t>Pretraživanje prostora stanja uz zadane cijene prijelaza</a:t>
            </a:r>
          </a:p>
          <a:p>
            <a:pPr eaLnBrk="1" hangingPunct="1"/>
            <a:r>
              <a:rPr lang="hr-HR" smtClean="0"/>
              <a:t>Dijkstrin algoritam</a:t>
            </a:r>
          </a:p>
          <a:p>
            <a:pPr lvl="1" eaLnBrk="1" hangingPunct="1"/>
            <a:r>
              <a:rPr lang="hr-HR" smtClean="0"/>
              <a:t>Prednost: uvijek pronalazi najkraći put</a:t>
            </a:r>
          </a:p>
          <a:p>
            <a:pPr lvl="1" eaLnBrk="1" hangingPunct="1"/>
            <a:r>
              <a:rPr lang="hr-HR" smtClean="0"/>
              <a:t>Nedostatak: broj pretraženih stanja</a:t>
            </a:r>
          </a:p>
          <a:p>
            <a:pPr eaLnBrk="1" hangingPunct="1"/>
            <a:r>
              <a:rPr lang="hr-HR" smtClean="0"/>
              <a:t>A* algoritam</a:t>
            </a:r>
          </a:p>
          <a:p>
            <a:pPr lvl="1" eaLnBrk="1" hangingPunct="1"/>
            <a:r>
              <a:rPr lang="hr-HR" smtClean="0"/>
              <a:t>Uporaba dodatnog znanja o problemu (heuristika)</a:t>
            </a:r>
          </a:p>
          <a:p>
            <a:pPr lvl="1" eaLnBrk="1" hangingPunct="1"/>
            <a:r>
              <a:rPr lang="hr-HR" smtClean="0"/>
              <a:t>Pronalazak najkraćeg puta ovisi o svojstvima heuristike</a:t>
            </a:r>
          </a:p>
          <a:p>
            <a:pPr lvl="1"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Zaključak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82000" cy="4186238"/>
          </a:xfrm>
        </p:spPr>
        <p:txBody>
          <a:bodyPr/>
          <a:lstStyle/>
          <a:p>
            <a:pPr eaLnBrk="1" hangingPunct="1"/>
            <a:r>
              <a:rPr lang="hr-HR" smtClean="0"/>
              <a:t>Genetsko programiranje je polučilo rezultate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smtClean="0"/>
          </a:p>
          <a:p>
            <a:pPr eaLnBrk="1" hangingPunct="1"/>
            <a:r>
              <a:rPr lang="hr-HR" smtClean="0"/>
              <a:t>Teži dolazak do rješenja pri uključivanju većeg broja varijabli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smtClean="0"/>
          </a:p>
          <a:p>
            <a:pPr eaLnBrk="1" hangingPunct="1"/>
            <a:r>
              <a:rPr lang="hr-HR" smtClean="0"/>
              <a:t>Mogućnost drugačijeg genotipa i drugačijih operacija križanja i mutiranja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/>
              <a:t>HVALA NA PAŽNJI.</a:t>
            </a:r>
          </a:p>
          <a:p>
            <a:pPr algn="ctr" eaLnBrk="1" hangingPunct="1">
              <a:buFontTx/>
              <a:buNone/>
            </a:pPr>
            <a:endParaRPr lang="hr-HR" smtClean="0"/>
          </a:p>
          <a:p>
            <a:pPr algn="ctr" eaLnBrk="1" hangingPunct="1">
              <a:buFontTx/>
              <a:buNone/>
            </a:pPr>
            <a:r>
              <a:rPr lang="hr-HR" smtClean="0"/>
              <a:t>PITANJA?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Problem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846513"/>
          </a:xfrm>
        </p:spPr>
        <p:txBody>
          <a:bodyPr/>
          <a:lstStyle/>
          <a:p>
            <a:pPr eaLnBrk="1" hangingPunct="1"/>
            <a:r>
              <a:rPr lang="hr-HR" smtClean="0"/>
              <a:t>Pronaći heuristiku koja će biti bolja od neke poznate za neki konkretni zadatak</a:t>
            </a:r>
          </a:p>
          <a:p>
            <a:pPr eaLnBrk="1" hangingPunct="1"/>
            <a:r>
              <a:rPr lang="hr-HR" smtClean="0"/>
              <a:t>Konkretni zadatak?</a:t>
            </a:r>
          </a:p>
          <a:p>
            <a:pPr lvl="1" eaLnBrk="1" hangingPunct="1"/>
            <a:r>
              <a:rPr lang="hr-HR" smtClean="0"/>
              <a:t>Pronalazak najkraćeg puta na mapama nasumično generiranim Diamond-Square postupkom</a:t>
            </a:r>
          </a:p>
          <a:p>
            <a:pPr eaLnBrk="1" hangingPunct="1"/>
            <a:r>
              <a:rPr lang="hr-HR" smtClean="0"/>
              <a:t>Pronalazak bolje heuristike</a:t>
            </a:r>
          </a:p>
          <a:p>
            <a:pPr lvl="1" eaLnBrk="1" hangingPunct="1"/>
            <a:r>
              <a:rPr lang="hr-HR" smtClean="0"/>
              <a:t>Dopuštanje suboptimalnosti heuristike 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Opis komponenti problema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1388"/>
          </a:xfrm>
        </p:spPr>
        <p:txBody>
          <a:bodyPr/>
          <a:lstStyle/>
          <a:p>
            <a:pPr eaLnBrk="1" hangingPunct="1"/>
            <a:r>
              <a:rPr lang="hr-HR" smtClean="0"/>
              <a:t>Nasumično generirane mape</a:t>
            </a:r>
          </a:p>
          <a:p>
            <a:pPr lvl="1" eaLnBrk="1" hangingPunct="1"/>
            <a:r>
              <a:rPr lang="hr-HR" smtClean="0"/>
              <a:t>Površina 5.13 x 5.13 km</a:t>
            </a:r>
            <a:r>
              <a:rPr lang="hr-HR" baseline="30000" smtClean="0"/>
              <a:t>2</a:t>
            </a:r>
            <a:endParaRPr lang="hr-HR" smtClean="0"/>
          </a:p>
          <a:p>
            <a:pPr lvl="1" eaLnBrk="1" hangingPunct="1"/>
            <a:r>
              <a:rPr lang="hr-HR" smtClean="0"/>
              <a:t>Maksimalna nadmorska visina 1,500 m</a:t>
            </a:r>
          </a:p>
          <a:p>
            <a:pPr lvl="1" eaLnBrk="1" hangingPunct="1"/>
            <a:r>
              <a:rPr lang="hr-HR" smtClean="0"/>
              <a:t>Implementacija: 2D matrica float vrijednosti</a:t>
            </a:r>
          </a:p>
          <a:p>
            <a:pPr eaLnBrk="1" hangingPunct="1"/>
            <a:r>
              <a:rPr lang="hr-HR" smtClean="0"/>
              <a:t>Stanje – polje u matrici (pozicija na mapi)</a:t>
            </a:r>
          </a:p>
          <a:p>
            <a:pPr lvl="1" eaLnBrk="1" hangingPunct="1"/>
            <a:r>
              <a:rPr lang="hr-HR" smtClean="0"/>
              <a:t>Susjedna stanja: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smtClean="0"/>
          </a:p>
          <a:p>
            <a:pPr lvl="1" eaLnBrk="1" hangingPunct="1"/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51275" y="4868863"/>
          <a:ext cx="1800000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00"/>
                <a:gridCol w="600000"/>
                <a:gridCol w="600000"/>
              </a:tblGrid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00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Opis komponenti problema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30675"/>
          </a:xfrm>
        </p:spPr>
        <p:txBody>
          <a:bodyPr/>
          <a:lstStyle/>
          <a:p>
            <a:pPr eaLnBrk="1" hangingPunct="1"/>
            <a:r>
              <a:rPr lang="hr-HR" smtClean="0"/>
              <a:t>Funkcija cijene prijelaza</a:t>
            </a:r>
          </a:p>
          <a:p>
            <a:pPr lvl="1" eaLnBrk="1" hangingPunct="1"/>
            <a:r>
              <a:rPr lang="hr-HR" smtClean="0"/>
              <a:t>3D euklidska udaljenost između dva stanja</a:t>
            </a:r>
          </a:p>
          <a:p>
            <a:pPr lvl="1" eaLnBrk="1" hangingPunct="1"/>
            <a:r>
              <a:rPr lang="hr-HR" smtClean="0"/>
              <a:t>Usporeno kretanje po vodi</a:t>
            </a:r>
          </a:p>
          <a:p>
            <a:pPr lvl="1" eaLnBrk="1" hangingPunct="1"/>
            <a:r>
              <a:rPr lang="hr-HR" smtClean="0"/>
              <a:t>Dodatan koeficijent kojim se simulira sporije kretanje po strminama i brže kretanje po padinama (sigmoida koja daje vrijednosti od 0.7 do 10)</a:t>
            </a:r>
          </a:p>
          <a:p>
            <a:pPr lvl="1" eaLnBrk="1" hangingPunct="1">
              <a:buFontTx/>
              <a:buNone/>
            </a:pPr>
            <a:endParaRPr lang="hr-HR" smtClean="0"/>
          </a:p>
          <a:p>
            <a:pPr eaLnBrk="1" hangingPunct="1"/>
            <a:r>
              <a:rPr lang="hr-HR" smtClean="0"/>
              <a:t>Generiranje početnog i ciljnog stanja</a:t>
            </a:r>
          </a:p>
          <a:p>
            <a:pPr lvl="1" eaLnBrk="1" hangingPunct="1"/>
            <a:r>
              <a:rPr lang="hr-HR" smtClean="0"/>
              <a:t>Minimalna i maksimalna udaljenost dva stanja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Postupak učenja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565650"/>
          </a:xfrm>
        </p:spPr>
        <p:txBody>
          <a:bodyPr/>
          <a:lstStyle/>
          <a:p>
            <a:pPr eaLnBrk="1" hangingPunct="1"/>
            <a:r>
              <a:rPr lang="hr-HR" smtClean="0"/>
              <a:t>Učenje nad skupom parova stanja</a:t>
            </a:r>
          </a:p>
          <a:p>
            <a:pPr lvl="1" eaLnBrk="1" hangingPunct="1"/>
            <a:r>
              <a:rPr lang="hr-HR" smtClean="0"/>
              <a:t>Fiksna mapa</a:t>
            </a:r>
          </a:p>
          <a:p>
            <a:pPr lvl="1" eaLnBrk="1" hangingPunct="1"/>
            <a:r>
              <a:rPr lang="hr-HR" smtClean="0"/>
              <a:t>Referentna heuristika: 2D euklidska udaljenost</a:t>
            </a:r>
          </a:p>
          <a:p>
            <a:pPr eaLnBrk="1" hangingPunct="1"/>
            <a:r>
              <a:rPr lang="hr-HR" smtClean="0"/>
              <a:t>Genetsko programiranje!</a:t>
            </a:r>
          </a:p>
          <a:p>
            <a:pPr lvl="1" eaLnBrk="1" hangingPunct="1"/>
            <a:r>
              <a:rPr lang="hr-HR" smtClean="0"/>
              <a:t>ECF(J) i njegovi operatori križanja i mutacije</a:t>
            </a:r>
          </a:p>
          <a:p>
            <a:pPr lvl="1" eaLnBrk="1" hangingPunct="1"/>
            <a:r>
              <a:rPr lang="hr-HR" smtClean="0"/>
              <a:t>Operacije (čvorovi): *, +, -, /, sqrt, sqr, abs</a:t>
            </a:r>
          </a:p>
          <a:p>
            <a:pPr lvl="1" eaLnBrk="1" hangingPunct="1"/>
            <a:r>
              <a:rPr lang="hr-HR" smtClean="0"/>
              <a:t>Varijable (listovi): ovisno o postupku razvoja</a:t>
            </a:r>
          </a:p>
          <a:p>
            <a:pPr lvl="1"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Postupak učenja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6288"/>
          </a:xfrm>
        </p:spPr>
        <p:txBody>
          <a:bodyPr/>
          <a:lstStyle/>
          <a:p>
            <a:pPr eaLnBrk="1" hangingPunct="1"/>
            <a:r>
              <a:rPr lang="hr-HR" smtClean="0"/>
              <a:t>Skup parova stanja</a:t>
            </a:r>
          </a:p>
          <a:p>
            <a:pPr lvl="1" eaLnBrk="1" hangingPunct="1"/>
            <a:r>
              <a:rPr lang="hr-HR" smtClean="0"/>
              <a:t>Inicijalizira se referentnom heuristikom</a:t>
            </a:r>
          </a:p>
          <a:p>
            <a:pPr lvl="1" eaLnBrk="1" hangingPunct="1"/>
            <a:r>
              <a:rPr lang="hr-HR" smtClean="0"/>
              <a:t>Dio skupa se čuva za računanje pogreške generalizacije nad završnim skupom rješenja</a:t>
            </a:r>
          </a:p>
          <a:p>
            <a:pPr eaLnBrk="1" hangingPunct="1"/>
            <a:r>
              <a:rPr lang="hr-HR" smtClean="0"/>
              <a:t>Minimizacija funkcije cilja</a:t>
            </a:r>
          </a:p>
          <a:p>
            <a:pPr lvl="1" eaLnBrk="1" hangingPunct="1"/>
            <a:r>
              <a:rPr lang="hr-HR" smtClean="0"/>
              <a:t>Definirana kombinacijom omjera duljine puta heuristike s referentnom i omjera broja iteracija heuristike s referentnom</a:t>
            </a:r>
          </a:p>
          <a:p>
            <a:pPr lvl="1" eaLnBrk="1" hangingPunct="1"/>
            <a:r>
              <a:rPr lang="hr-HR" smtClean="0"/>
              <a:t>Modelira suboptimalnost</a:t>
            </a:r>
          </a:p>
          <a:p>
            <a:pPr eaLnBrk="1" hangingPunct="1"/>
            <a:r>
              <a:rPr lang="hr-HR" smtClean="0"/>
              <a:t>Heuristika mora biti nenegativna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hr-HR" smtClean="0"/>
              <a:t>Razvoj uz poznavanje koordinata trenutnog i ciljnog stanja</a:t>
            </a:r>
            <a:endParaRPr lang="hr-HR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24413"/>
          </a:xfrm>
        </p:spPr>
        <p:txBody>
          <a:bodyPr/>
          <a:lstStyle/>
          <a:p>
            <a:pPr eaLnBrk="1" hangingPunct="1"/>
            <a:r>
              <a:rPr lang="hr-HR" smtClean="0"/>
              <a:t>Korištene varijable (listovi)</a:t>
            </a:r>
          </a:p>
          <a:p>
            <a:pPr lvl="2" eaLnBrk="1" hangingPunct="1"/>
            <a:r>
              <a:rPr lang="hr-HR" b="1" i="1" smtClean="0"/>
              <a:t>sx</a:t>
            </a:r>
            <a:r>
              <a:rPr lang="hr-HR" smtClean="0"/>
              <a:t> - x koordinata trenutnog stanja na visinskoj mapi (širina)</a:t>
            </a:r>
          </a:p>
          <a:p>
            <a:pPr lvl="2" eaLnBrk="1" hangingPunct="1"/>
            <a:r>
              <a:rPr lang="hr-HR" b="1" i="1" smtClean="0"/>
              <a:t>sz</a:t>
            </a:r>
            <a:r>
              <a:rPr lang="hr-HR" smtClean="0"/>
              <a:t> - z koordinata trenutnog stanja na visinskoj mapi (dubina)</a:t>
            </a:r>
          </a:p>
          <a:p>
            <a:pPr lvl="2" eaLnBrk="1" hangingPunct="1"/>
            <a:r>
              <a:rPr lang="hr-HR" b="1" i="1" smtClean="0"/>
              <a:t>gx</a:t>
            </a:r>
            <a:r>
              <a:rPr lang="hr-HR" smtClean="0"/>
              <a:t> - x koordinata ciljnog stanja na visinskoj mapi (širina)</a:t>
            </a:r>
          </a:p>
          <a:p>
            <a:pPr lvl="2" eaLnBrk="1" hangingPunct="1"/>
            <a:r>
              <a:rPr lang="hr-HR" b="1" i="1" smtClean="0"/>
              <a:t>gz</a:t>
            </a:r>
            <a:r>
              <a:rPr lang="hr-HR" smtClean="0"/>
              <a:t> - z koordinata ciljnog stanja na visinskoj mapi (dubina)</a:t>
            </a:r>
          </a:p>
          <a:p>
            <a:pPr lvl="2" eaLnBrk="1" hangingPunct="1"/>
            <a:r>
              <a:rPr lang="hr-HR" b="1" i="1" smtClean="0"/>
              <a:t>vx</a:t>
            </a:r>
            <a:r>
              <a:rPr lang="hr-HR" smtClean="0"/>
              <a:t> - x komponenta vektora od trenutnog stanja do ciljnog stanja (gx - sx)</a:t>
            </a:r>
          </a:p>
          <a:p>
            <a:pPr lvl="2" eaLnBrk="1" hangingPunct="1"/>
            <a:r>
              <a:rPr lang="hr-HR" b="1" i="1" smtClean="0"/>
              <a:t>vz</a:t>
            </a:r>
            <a:r>
              <a:rPr lang="hr-HR" smtClean="0"/>
              <a:t> - z komponenta vektora od trenutnog stanja do ciljnog stanja (gz - sz)</a:t>
            </a:r>
          </a:p>
          <a:p>
            <a:pPr eaLnBrk="1" hangingPunct="1"/>
            <a:r>
              <a:rPr lang="hr-HR" smtClean="0"/>
              <a:t>Dobiveni podaci nad 90 različitih parova stanja</a:t>
            </a:r>
          </a:p>
          <a:p>
            <a:pPr lvl="2"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graphicFrame>
        <p:nvGraphicFramePr>
          <p:cNvPr id="1026" name="Content Placeholder 15"/>
          <p:cNvGraphicFramePr>
            <a:graphicFrameLocks noChangeAspect="1"/>
          </p:cNvGraphicFramePr>
          <p:nvPr/>
        </p:nvGraphicFramePr>
        <p:xfrm>
          <a:off x="3624263" y="404813"/>
          <a:ext cx="1895475" cy="947737"/>
        </p:xfrm>
        <a:graphic>
          <a:graphicData uri="http://schemas.openxmlformats.org/presentationml/2006/ole">
            <p:oleObj spid="_x0000_s1026" name="Equation" r:id="rId3" imgW="431640" imgH="215640" progId="Equation.3">
              <p:embed/>
            </p:oleObj>
          </a:graphicData>
        </a:graphic>
      </p:graphicFrame>
      <p:sp>
        <p:nvSpPr>
          <p:cNvPr id="1030" name="TextBox 22"/>
          <p:cNvSpPr txBox="1">
            <a:spLocks noChangeArrowheads="1"/>
          </p:cNvSpPr>
          <p:nvPr/>
        </p:nvSpPr>
        <p:spPr bwMode="auto">
          <a:xfrm>
            <a:off x="1871663" y="56610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duljina putova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μ= 1.0000497,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σ= 3.0580856*</a:t>
            </a:r>
            <a:r>
              <a:rPr lang="hr-HR">
                <a:latin typeface="Calibri" pitchFamily="34" charset="0"/>
                <a:cs typeface="Times New Roman" pitchFamily="18" charset="0"/>
              </a:rPr>
              <a:t>10</a:t>
            </a:r>
            <a:r>
              <a:rPr lang="hr-HR" baseline="30000">
                <a:latin typeface="Calibri" pitchFamily="34" charset="0"/>
                <a:cs typeface="Times New Roman" pitchFamily="18" charset="0"/>
              </a:rPr>
              <a:t>-4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1032" name="TextBox 25"/>
          <p:cNvSpPr txBox="1">
            <a:spLocks noChangeArrowheads="1"/>
          </p:cNvSpPr>
          <p:nvPr/>
        </p:nvSpPr>
        <p:spPr bwMode="auto">
          <a:xfrm>
            <a:off x="1908175" y="6092825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  <a:cs typeface="Times New Roman" pitchFamily="18" charset="0"/>
              </a:rPr>
              <a:t>omjer brojeva iteracija </a:t>
            </a:r>
            <a:r>
              <a:rPr lang="el-GR">
                <a:latin typeface="Calibri" pitchFamily="34" charset="0"/>
                <a:cs typeface="Times New Roman" pitchFamily="18" charset="0"/>
              </a:rPr>
              <a:t>μ= 1.</a:t>
            </a:r>
            <a:r>
              <a:rPr lang="hr-HR">
                <a:latin typeface="Calibri" pitchFamily="34" charset="0"/>
                <a:cs typeface="Times New Roman" pitchFamily="18" charset="0"/>
              </a:rPr>
              <a:t>3391156</a:t>
            </a:r>
            <a:r>
              <a:rPr lang="el-GR">
                <a:latin typeface="Calibri" pitchFamily="34" charset="0"/>
                <a:cs typeface="Times New Roman" pitchFamily="18" charset="0"/>
              </a:rPr>
              <a:t>,</a:t>
            </a:r>
            <a:r>
              <a:rPr lang="hr-HR">
                <a:latin typeface="Calibri" pitchFamily="34" charset="0"/>
                <a:cs typeface="Times New Roman" pitchFamily="18" charset="0"/>
              </a:rPr>
              <a:t> </a:t>
            </a:r>
            <a:r>
              <a:rPr lang="el-GR">
                <a:latin typeface="Calibri" pitchFamily="34" charset="0"/>
                <a:cs typeface="Times New Roman" pitchFamily="18" charset="0"/>
              </a:rPr>
              <a:t>σ= 0.29359683</a:t>
            </a:r>
            <a:endParaRPr lang="hr-HR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033" name="Group 19"/>
          <p:cNvGrpSpPr>
            <a:grpSpLocks noChangeAspect="1"/>
          </p:cNvGrpSpPr>
          <p:nvPr/>
        </p:nvGrpSpPr>
        <p:grpSpPr bwMode="auto">
          <a:xfrm>
            <a:off x="155575" y="1304925"/>
            <a:ext cx="8836025" cy="4249738"/>
            <a:chOff x="2362" y="4752"/>
            <a:chExt cx="6554" cy="3151"/>
          </a:xfrm>
        </p:grpSpPr>
        <p:pic>
          <p:nvPicPr>
            <p:cNvPr id="1034" name="Picture 20"/>
            <p:cNvPicPr preferRelativeResize="0"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62" y="4752"/>
              <a:ext cx="3151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1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65" y="4753"/>
              <a:ext cx="3151" cy="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allic_Purple_Template_Segoe_TP1028676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Template-Template">
    <a:dk1>
      <a:srgbClr val="000000"/>
    </a:dk1>
    <a:lt1>
      <a:srgbClr val="FFFFFF"/>
    </a:lt1>
    <a:dk2>
      <a:srgbClr val="050595"/>
    </a:dk2>
    <a:lt2>
      <a:srgbClr val="FFFF99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7D3DA1"/>
    </a:accent6>
    <a:hlink>
      <a:srgbClr val="F3EB4F"/>
    </a:hlink>
    <a:folHlink>
      <a:srgbClr val="7DDD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TS010286765</Template>
  <TotalTime>1021</TotalTime>
  <Words>658</Words>
  <Application>Microsoft Office PowerPoint</Application>
  <PresentationFormat>On-screen Show (4:3)</PresentationFormat>
  <Paragraphs>117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1_Metallic_Purple_Template_Segoe_TP10286765</vt:lpstr>
      <vt:lpstr>White with Courier font for code slides</vt:lpstr>
      <vt:lpstr>Equation</vt:lpstr>
      <vt:lpstr>Razvoj A* heuristike genetskim programiranjem</vt:lpstr>
      <vt:lpstr>Uvod</vt:lpstr>
      <vt:lpstr>Problem</vt:lpstr>
      <vt:lpstr>Opis komponenti problema</vt:lpstr>
      <vt:lpstr>Opis komponenti problema</vt:lpstr>
      <vt:lpstr>Postupak učenja</vt:lpstr>
      <vt:lpstr>Postupak učenja</vt:lpstr>
      <vt:lpstr>Razvoj uz poznavanje koordinata trenutnog i ciljnog stanja</vt:lpstr>
      <vt:lpstr>Slide 9</vt:lpstr>
      <vt:lpstr>Slide 10</vt:lpstr>
      <vt:lpstr>Slide 11</vt:lpstr>
      <vt:lpstr>Slide 12</vt:lpstr>
      <vt:lpstr>Slide 13</vt:lpstr>
      <vt:lpstr>Slide 14</vt:lpstr>
      <vt:lpstr>Razvoj uz poznavanje visina okoline trenutnog stanja</vt:lpstr>
      <vt:lpstr>Slide 16</vt:lpstr>
      <vt:lpstr>Slide 17</vt:lpstr>
      <vt:lpstr>Slide 18</vt:lpstr>
      <vt:lpstr>Slide 19</vt:lpstr>
      <vt:lpstr>Zaključak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A* heuristike genetskim programiranjem</dc:title>
  <dc:creator>Edi</dc:creator>
  <cp:lastModifiedBy>Edi</cp:lastModifiedBy>
  <cp:revision>93</cp:revision>
  <dcterms:created xsi:type="dcterms:W3CDTF">2014-05-28T20:57:09Z</dcterms:created>
  <dcterms:modified xsi:type="dcterms:W3CDTF">2014-06-06T20:03:16Z</dcterms:modified>
</cp:coreProperties>
</file>