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1" r:id="rId6"/>
    <p:sldId id="262" r:id="rId7"/>
    <p:sldId id="263" r:id="rId8"/>
    <p:sldId id="264" r:id="rId9"/>
    <p:sldId id="265" r:id="rId10"/>
    <p:sldId id="267" r:id="rId11"/>
    <p:sldId id="268" r:id="rId12"/>
    <p:sldId id="269" r:id="rId13"/>
  </p:sldIdLst>
  <p:sldSz cx="9144000" cy="6858000" type="screen4x3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380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>
            <a:noAutofit/>
          </a:bodyPr>
          <a:lstStyle>
            <a:lvl1pPr>
              <a:defRPr sz="5400"/>
            </a:lvl1pPr>
          </a:lstStyle>
          <a:p>
            <a:r>
              <a:rPr lang="hr-HR" smtClean="0"/>
              <a:t>Uredite stil naslova matrice</a:t>
            </a:r>
            <a:endParaRPr lang="bs-Latn-BA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717032"/>
            <a:ext cx="6400800" cy="504056"/>
          </a:xfrm>
        </p:spPr>
        <p:txBody>
          <a:bodyPr anchor="ctr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r-HR" smtClean="0"/>
              <a:t>Uredite stil podnaslova matrice</a:t>
            </a:r>
            <a:endParaRPr lang="bs-Latn-BA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A1FFC-0729-4B4E-874A-BB33F34F7B19}" type="datetimeFigureOut">
              <a:rPr lang="bs-Latn-BA" smtClean="0"/>
              <a:t>3.6.2014</a:t>
            </a:fld>
            <a:endParaRPr lang="bs-Latn-B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s-Latn-B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1A774C-E981-4CCA-AA75-161A658A4D12}" type="slidenum">
              <a:rPr lang="bs-Latn-BA" smtClean="0"/>
              <a:t>‹#›</a:t>
            </a:fld>
            <a:endParaRPr lang="bs-Latn-BA"/>
          </a:p>
        </p:txBody>
      </p:sp>
    </p:spTree>
    <p:extLst>
      <p:ext uri="{BB962C8B-B14F-4D97-AF65-F5344CB8AC3E}">
        <p14:creationId xmlns:p14="http://schemas.microsoft.com/office/powerpoint/2010/main" val="24064985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bs-Latn-B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bs-Latn-B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A1FFC-0729-4B4E-874A-BB33F34F7B19}" type="datetimeFigureOut">
              <a:rPr lang="bs-Latn-BA" smtClean="0"/>
              <a:t>3.6.2014</a:t>
            </a:fld>
            <a:endParaRPr lang="bs-Latn-B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s-Latn-B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1A774C-E981-4CCA-AA75-161A658A4D12}" type="slidenum">
              <a:rPr lang="bs-Latn-BA" smtClean="0"/>
              <a:t>‹#›</a:t>
            </a:fld>
            <a:endParaRPr lang="bs-Latn-BA"/>
          </a:p>
        </p:txBody>
      </p:sp>
    </p:spTree>
    <p:extLst>
      <p:ext uri="{BB962C8B-B14F-4D97-AF65-F5344CB8AC3E}">
        <p14:creationId xmlns:p14="http://schemas.microsoft.com/office/powerpoint/2010/main" val="13781868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r-HR" smtClean="0"/>
              <a:t>Uredite stil naslova matrice</a:t>
            </a:r>
            <a:endParaRPr lang="bs-Latn-B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bs-Latn-B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A1FFC-0729-4B4E-874A-BB33F34F7B19}" type="datetimeFigureOut">
              <a:rPr lang="bs-Latn-BA" smtClean="0"/>
              <a:t>3.6.2014</a:t>
            </a:fld>
            <a:endParaRPr lang="bs-Latn-B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s-Latn-B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1A774C-E981-4CCA-AA75-161A658A4D12}" type="slidenum">
              <a:rPr lang="bs-Latn-BA" smtClean="0"/>
              <a:t>‹#›</a:t>
            </a:fld>
            <a:endParaRPr lang="bs-Latn-BA"/>
          </a:p>
        </p:txBody>
      </p:sp>
    </p:spTree>
    <p:extLst>
      <p:ext uri="{BB962C8B-B14F-4D97-AF65-F5344CB8AC3E}">
        <p14:creationId xmlns:p14="http://schemas.microsoft.com/office/powerpoint/2010/main" val="41940880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19256" cy="1143000"/>
          </a:xfrm>
        </p:spPr>
        <p:txBody>
          <a:bodyPr/>
          <a:lstStyle>
            <a:lvl1pPr>
              <a:defRPr b="1">
                <a:solidFill>
                  <a:schemeClr val="bg1"/>
                </a:solidFill>
                <a:latin typeface="Microsoft New Tai Lue" pitchFamily="34" charset="0"/>
                <a:cs typeface="Microsoft New Tai Lue" pitchFamily="34" charset="0"/>
              </a:defRPr>
            </a:lvl1pPr>
          </a:lstStyle>
          <a:p>
            <a:r>
              <a:rPr lang="hr-HR" smtClean="0"/>
              <a:t>Uredite stil naslova matrice</a:t>
            </a:r>
            <a:endParaRPr lang="bs-Latn-B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Microsoft New Tai Lue" pitchFamily="34" charset="0"/>
                <a:cs typeface="Microsoft New Tai Lue" pitchFamily="34" charset="0"/>
              </a:defRPr>
            </a:lvl1pPr>
            <a:lvl2pPr>
              <a:defRPr>
                <a:solidFill>
                  <a:schemeClr val="bg1"/>
                </a:solidFill>
                <a:latin typeface="Microsoft New Tai Lue" pitchFamily="34" charset="0"/>
                <a:cs typeface="Microsoft New Tai Lue" pitchFamily="34" charset="0"/>
              </a:defRPr>
            </a:lvl2pPr>
            <a:lvl3pPr>
              <a:defRPr>
                <a:solidFill>
                  <a:schemeClr val="bg1"/>
                </a:solidFill>
                <a:latin typeface="Microsoft New Tai Lue" pitchFamily="34" charset="0"/>
                <a:cs typeface="Microsoft New Tai Lue" pitchFamily="34" charset="0"/>
              </a:defRPr>
            </a:lvl3pPr>
            <a:lvl4pPr>
              <a:defRPr>
                <a:solidFill>
                  <a:schemeClr val="bg1"/>
                </a:solidFill>
                <a:latin typeface="Microsoft New Tai Lue" pitchFamily="34" charset="0"/>
                <a:cs typeface="Microsoft New Tai Lue" pitchFamily="34" charset="0"/>
              </a:defRPr>
            </a:lvl4pPr>
            <a:lvl5pPr>
              <a:defRPr>
                <a:solidFill>
                  <a:schemeClr val="bg1"/>
                </a:solidFill>
                <a:latin typeface="Microsoft New Tai Lue" pitchFamily="34" charset="0"/>
                <a:cs typeface="Microsoft New Tai Lue" pitchFamily="34" charset="0"/>
              </a:defRPr>
            </a:lvl5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bs-Latn-BA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64840" y="6498803"/>
            <a:ext cx="21336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Microsoft New Tai Lue" pitchFamily="34" charset="0"/>
                <a:cs typeface="Microsoft New Tai Lue" pitchFamily="34" charset="0"/>
              </a:defRPr>
            </a:lvl1pPr>
          </a:lstStyle>
          <a:p>
            <a:fld id="{4BEA1FFC-0729-4B4E-874A-BB33F34F7B19}" type="datetimeFigureOut">
              <a:rPr lang="bs-Latn-BA" smtClean="0"/>
              <a:pPr/>
              <a:t>3.6.2014</a:t>
            </a:fld>
            <a:endParaRPr lang="bs-Latn-B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31840" y="6498803"/>
            <a:ext cx="28956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Microsoft New Tai Lue" pitchFamily="34" charset="0"/>
                <a:cs typeface="Microsoft New Tai Lue" pitchFamily="34" charset="0"/>
              </a:defRPr>
            </a:lvl1pPr>
          </a:lstStyle>
          <a:p>
            <a:endParaRPr lang="bs-Latn-B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60840" y="6498803"/>
            <a:ext cx="21336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Microsoft New Tai Lue" pitchFamily="34" charset="0"/>
                <a:cs typeface="Microsoft New Tai Lue" pitchFamily="34" charset="0"/>
              </a:defRPr>
            </a:lvl1pPr>
          </a:lstStyle>
          <a:p>
            <a:fld id="{D71A774C-E981-4CCA-AA75-161A658A4D12}" type="slidenum">
              <a:rPr lang="bs-Latn-BA" smtClean="0"/>
              <a:pPr/>
              <a:t>‹#›</a:t>
            </a:fld>
            <a:endParaRPr lang="bs-Latn-BA"/>
          </a:p>
        </p:txBody>
      </p:sp>
    </p:spTree>
    <p:extLst>
      <p:ext uri="{BB962C8B-B14F-4D97-AF65-F5344CB8AC3E}">
        <p14:creationId xmlns:p14="http://schemas.microsoft.com/office/powerpoint/2010/main" val="23402544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odjelj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r-HR" smtClean="0"/>
              <a:t>Uredite stil naslova matrice</a:t>
            </a:r>
            <a:endParaRPr lang="bs-Latn-B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861048"/>
            <a:ext cx="7772400" cy="432048"/>
          </a:xfrm>
        </p:spPr>
        <p:txBody>
          <a:bodyPr anchor="ctr"/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A1FFC-0729-4B4E-874A-BB33F34F7B19}" type="datetimeFigureOut">
              <a:rPr lang="bs-Latn-BA" smtClean="0"/>
              <a:t>3.6.2014</a:t>
            </a:fld>
            <a:endParaRPr lang="bs-Latn-B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s-Latn-B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1A774C-E981-4CCA-AA75-161A658A4D12}" type="slidenum">
              <a:rPr lang="bs-Latn-BA" smtClean="0"/>
              <a:t>‹#›</a:t>
            </a:fld>
            <a:endParaRPr lang="bs-Latn-BA"/>
          </a:p>
        </p:txBody>
      </p:sp>
    </p:spTree>
    <p:extLst>
      <p:ext uri="{BB962C8B-B14F-4D97-AF65-F5344CB8AC3E}">
        <p14:creationId xmlns:p14="http://schemas.microsoft.com/office/powerpoint/2010/main" val="17218588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bs-Latn-B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bs-Latn-B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bs-Latn-B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A1FFC-0729-4B4E-874A-BB33F34F7B19}" type="datetimeFigureOut">
              <a:rPr lang="bs-Latn-BA" smtClean="0"/>
              <a:t>3.6.2014</a:t>
            </a:fld>
            <a:endParaRPr lang="bs-Latn-B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s-Latn-B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1A774C-E981-4CCA-AA75-161A658A4D12}" type="slidenum">
              <a:rPr lang="bs-Latn-BA" smtClean="0"/>
              <a:t>‹#›</a:t>
            </a:fld>
            <a:endParaRPr lang="bs-Latn-BA"/>
          </a:p>
        </p:txBody>
      </p:sp>
    </p:spTree>
    <p:extLst>
      <p:ext uri="{BB962C8B-B14F-4D97-AF65-F5344CB8AC3E}">
        <p14:creationId xmlns:p14="http://schemas.microsoft.com/office/powerpoint/2010/main" val="8962920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r-HR" smtClean="0"/>
              <a:t>Uredite stil naslova matrice</a:t>
            </a:r>
            <a:endParaRPr lang="bs-Latn-B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bs-Latn-B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bs-Latn-B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A1FFC-0729-4B4E-874A-BB33F34F7B19}" type="datetimeFigureOut">
              <a:rPr lang="bs-Latn-BA" smtClean="0"/>
              <a:t>3.6.2014</a:t>
            </a:fld>
            <a:endParaRPr lang="bs-Latn-B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s-Latn-B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1A774C-E981-4CCA-AA75-161A658A4D12}" type="slidenum">
              <a:rPr lang="bs-Latn-BA" smtClean="0"/>
              <a:t>‹#›</a:t>
            </a:fld>
            <a:endParaRPr lang="bs-Latn-BA"/>
          </a:p>
        </p:txBody>
      </p:sp>
    </p:spTree>
    <p:extLst>
      <p:ext uri="{BB962C8B-B14F-4D97-AF65-F5344CB8AC3E}">
        <p14:creationId xmlns:p14="http://schemas.microsoft.com/office/powerpoint/2010/main" val="20714431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bs-Latn-B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A1FFC-0729-4B4E-874A-BB33F34F7B19}" type="datetimeFigureOut">
              <a:rPr lang="bs-Latn-BA" smtClean="0"/>
              <a:t>3.6.2014</a:t>
            </a:fld>
            <a:endParaRPr lang="bs-Latn-B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s-Latn-B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1A774C-E981-4CCA-AA75-161A658A4D12}" type="slidenum">
              <a:rPr lang="bs-Latn-BA" smtClean="0"/>
              <a:t>‹#›</a:t>
            </a:fld>
            <a:endParaRPr lang="bs-Latn-BA"/>
          </a:p>
        </p:txBody>
      </p:sp>
    </p:spTree>
    <p:extLst>
      <p:ext uri="{BB962C8B-B14F-4D97-AF65-F5344CB8AC3E}">
        <p14:creationId xmlns:p14="http://schemas.microsoft.com/office/powerpoint/2010/main" val="21339487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A1FFC-0729-4B4E-874A-BB33F34F7B19}" type="datetimeFigureOut">
              <a:rPr lang="bs-Latn-BA" smtClean="0"/>
              <a:t>3.6.2014</a:t>
            </a:fld>
            <a:endParaRPr lang="bs-Latn-B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s-Latn-B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1A774C-E981-4CCA-AA75-161A658A4D12}" type="slidenum">
              <a:rPr lang="bs-Latn-BA" smtClean="0"/>
              <a:t>‹#›</a:t>
            </a:fld>
            <a:endParaRPr lang="bs-Latn-BA"/>
          </a:p>
        </p:txBody>
      </p:sp>
    </p:spTree>
    <p:extLst>
      <p:ext uri="{BB962C8B-B14F-4D97-AF65-F5344CB8AC3E}">
        <p14:creationId xmlns:p14="http://schemas.microsoft.com/office/powerpoint/2010/main" val="7535612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r-HR" smtClean="0"/>
              <a:t>Uredite stil naslova matrice</a:t>
            </a:r>
            <a:endParaRPr lang="bs-Latn-B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bs-Latn-B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A1FFC-0729-4B4E-874A-BB33F34F7B19}" type="datetimeFigureOut">
              <a:rPr lang="bs-Latn-BA" smtClean="0"/>
              <a:t>3.6.2014</a:t>
            </a:fld>
            <a:endParaRPr lang="bs-Latn-B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s-Latn-B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1A774C-E981-4CCA-AA75-161A658A4D12}" type="slidenum">
              <a:rPr lang="bs-Latn-BA" smtClean="0"/>
              <a:t>‹#›</a:t>
            </a:fld>
            <a:endParaRPr lang="bs-Latn-BA"/>
          </a:p>
        </p:txBody>
      </p:sp>
    </p:spTree>
    <p:extLst>
      <p:ext uri="{BB962C8B-B14F-4D97-AF65-F5344CB8AC3E}">
        <p14:creationId xmlns:p14="http://schemas.microsoft.com/office/powerpoint/2010/main" val="8003010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r-HR" smtClean="0"/>
              <a:t>Uredite stil naslova matrice</a:t>
            </a:r>
            <a:endParaRPr lang="bs-Latn-B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r-HR" smtClean="0"/>
              <a:t>Kliknite ikonu da biste dodali  sliku</a:t>
            </a:r>
            <a:endParaRPr lang="bs-Latn-B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A1FFC-0729-4B4E-874A-BB33F34F7B19}" type="datetimeFigureOut">
              <a:rPr lang="bs-Latn-BA" smtClean="0"/>
              <a:t>3.6.2014</a:t>
            </a:fld>
            <a:endParaRPr lang="bs-Latn-B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s-Latn-B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1A774C-E981-4CCA-AA75-161A658A4D12}" type="slidenum">
              <a:rPr lang="bs-Latn-BA" smtClean="0"/>
              <a:t>‹#›</a:t>
            </a:fld>
            <a:endParaRPr lang="bs-Latn-BA"/>
          </a:p>
        </p:txBody>
      </p:sp>
    </p:spTree>
    <p:extLst>
      <p:ext uri="{BB962C8B-B14F-4D97-AF65-F5344CB8AC3E}">
        <p14:creationId xmlns:p14="http://schemas.microsoft.com/office/powerpoint/2010/main" val="1489991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19256" cy="1143000"/>
          </a:xfrm>
          <a:prstGeom prst="rect">
            <a:avLst/>
          </a:prstGeom>
          <a:solidFill>
            <a:schemeClr val="tx1">
              <a:alpha val="57000"/>
            </a:schemeClr>
          </a:solidFill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hr-HR" smtClean="0"/>
              <a:t>Uredite stil naslova matrice</a:t>
            </a:r>
            <a:endParaRPr lang="bs-Latn-BA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56792"/>
            <a:ext cx="8229600" cy="4569371"/>
          </a:xfrm>
          <a:prstGeom prst="rect">
            <a:avLst/>
          </a:prstGeom>
          <a:solidFill>
            <a:schemeClr val="tx1">
              <a:alpha val="57000"/>
            </a:schemeClr>
          </a:solidFill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bs-Latn-BA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4482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fld id="{4BEA1FFC-0729-4B4E-874A-BB33F34F7B19}" type="datetimeFigureOut">
              <a:rPr lang="bs-Latn-BA" smtClean="0"/>
              <a:pPr/>
              <a:t>3.6.2014</a:t>
            </a:fld>
            <a:endParaRPr lang="bs-Latn-B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4482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endParaRPr lang="bs-Latn-B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4482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D71A774C-E981-4CCA-AA75-161A658A4D12}" type="slidenum">
              <a:rPr lang="bs-Latn-BA" smtClean="0"/>
              <a:pPr/>
              <a:t>‹#›</a:t>
            </a:fld>
            <a:endParaRPr lang="bs-Latn-BA"/>
          </a:p>
        </p:txBody>
      </p:sp>
    </p:spTree>
    <p:extLst>
      <p:ext uri="{BB962C8B-B14F-4D97-AF65-F5344CB8AC3E}">
        <p14:creationId xmlns:p14="http://schemas.microsoft.com/office/powerpoint/2010/main" val="14131760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5400" b="1" kern="1200">
          <a:solidFill>
            <a:schemeClr val="bg1"/>
          </a:solidFill>
          <a:latin typeface="Microsoft New Tai Lue" pitchFamily="34" charset="0"/>
          <a:ea typeface="+mj-ea"/>
          <a:cs typeface="Microsoft New Tai Lue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bg1"/>
          </a:solidFill>
          <a:latin typeface="Microsoft New Tai Lue" pitchFamily="34" charset="0"/>
          <a:ea typeface="+mn-ea"/>
          <a:cs typeface="Microsoft New Tai Lue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bg1"/>
          </a:solidFill>
          <a:latin typeface="Microsoft New Tai Lue" pitchFamily="34" charset="0"/>
          <a:ea typeface="+mn-ea"/>
          <a:cs typeface="Microsoft New Tai Lue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bg1"/>
          </a:solidFill>
          <a:latin typeface="Microsoft New Tai Lue" pitchFamily="34" charset="0"/>
          <a:ea typeface="+mn-ea"/>
          <a:cs typeface="Microsoft New Tai Lue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bg1"/>
          </a:solidFill>
          <a:latin typeface="Microsoft New Tai Lue" pitchFamily="34" charset="0"/>
          <a:ea typeface="+mn-ea"/>
          <a:cs typeface="Microsoft New Tai Lue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bg1"/>
          </a:solidFill>
          <a:latin typeface="Microsoft New Tai Lue" pitchFamily="34" charset="0"/>
          <a:ea typeface="+mn-ea"/>
          <a:cs typeface="Microsoft New Tai Lue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ctrTitle"/>
          </p:nvPr>
        </p:nvSpPr>
        <p:spPr>
          <a:xfrm>
            <a:off x="683568" y="548680"/>
            <a:ext cx="7774632" cy="2880320"/>
          </a:xfrm>
        </p:spPr>
        <p:txBody>
          <a:bodyPr/>
          <a:lstStyle/>
          <a:p>
            <a:r>
              <a:rPr lang="bs-Latn-BA" sz="2000" b="0" dirty="0" smtClean="0"/>
              <a:t>Fakultet elektrotehnike i računarstva Zagreb</a:t>
            </a:r>
            <a:r>
              <a:rPr lang="bs-Latn-BA" sz="3200" b="0" dirty="0" smtClean="0"/>
              <a:t/>
            </a:r>
            <a:br>
              <a:rPr lang="bs-Latn-BA" sz="3200" b="0" dirty="0" smtClean="0"/>
            </a:br>
            <a:r>
              <a:rPr lang="bs-Latn-BA" sz="3200" b="0" dirty="0" smtClean="0"/>
              <a:t/>
            </a:r>
            <a:br>
              <a:rPr lang="bs-Latn-BA" sz="3200" b="0" dirty="0" smtClean="0"/>
            </a:br>
            <a:r>
              <a:rPr lang="bs-Latn-BA" sz="3200" b="0" dirty="0" smtClean="0"/>
              <a:t/>
            </a:r>
            <a:br>
              <a:rPr lang="bs-Latn-BA" sz="3200" b="0" dirty="0" smtClean="0"/>
            </a:br>
            <a:r>
              <a:rPr lang="bs-Latn-BA" sz="2800" dirty="0" smtClean="0"/>
              <a:t>OPTIMIRANJE PROCESA AUTOMATSKE IZRADE TISKANIH PLOČICA</a:t>
            </a:r>
            <a:endParaRPr lang="bs-Latn-BA" sz="2800" b="1" dirty="0">
              <a:solidFill>
                <a:schemeClr val="bg1"/>
              </a:solidFill>
            </a:endParaRPr>
          </a:p>
        </p:txBody>
      </p:sp>
      <p:sp>
        <p:nvSpPr>
          <p:cNvPr id="11" name="Subtitle 2"/>
          <p:cNvSpPr>
            <a:spLocks noGrp="1"/>
          </p:cNvSpPr>
          <p:nvPr>
            <p:ph type="subTitle" idx="1"/>
          </p:nvPr>
        </p:nvSpPr>
        <p:spPr>
          <a:xfrm>
            <a:off x="1043608" y="4077072"/>
            <a:ext cx="6984776" cy="2520280"/>
          </a:xfrm>
        </p:spPr>
        <p:txBody>
          <a:bodyPr>
            <a:normAutofit/>
          </a:bodyPr>
          <a:lstStyle/>
          <a:p>
            <a:pPr algn="l"/>
            <a:r>
              <a:rPr lang="bs-Latn-BA" sz="2000" dirty="0" smtClean="0"/>
              <a:t>Mentor: Prof. dr. sc. Domagoj Jakobović  </a:t>
            </a:r>
          </a:p>
          <a:p>
            <a:pPr algn="l"/>
            <a:r>
              <a:rPr lang="bs-Latn-BA" sz="2000" dirty="0" smtClean="0"/>
              <a:t>Student: Josip Feliks</a:t>
            </a:r>
          </a:p>
          <a:p>
            <a:pPr algn="l"/>
            <a:endParaRPr lang="bs-Latn-BA" sz="2000" dirty="0" smtClean="0">
              <a:solidFill>
                <a:schemeClr val="bg1"/>
              </a:solidFill>
            </a:endParaRPr>
          </a:p>
          <a:p>
            <a:pPr algn="l"/>
            <a:endParaRPr lang="bs-Latn-BA" sz="2000" smtClean="0">
              <a:solidFill>
                <a:schemeClr val="bg1"/>
              </a:solidFill>
            </a:endParaRPr>
          </a:p>
          <a:p>
            <a:pPr algn="l"/>
            <a:endParaRPr lang="bs-Latn-BA" sz="2000" dirty="0">
              <a:solidFill>
                <a:schemeClr val="bg1"/>
              </a:solidFill>
            </a:endParaRPr>
          </a:p>
          <a:p>
            <a:r>
              <a:rPr lang="bs-Latn-BA" sz="2000" dirty="0" smtClean="0"/>
              <a:t>Zagreb, 2014.</a:t>
            </a:r>
            <a:endParaRPr lang="bs-Latn-BA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0103483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z="4800" b="0" dirty="0" smtClean="0"/>
              <a:t>Rezultati</a:t>
            </a:r>
            <a:endParaRPr lang="hr-HR" b="0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/>
              <a:t>Testiranje na 13 grupa</a:t>
            </a:r>
          </a:p>
          <a:p>
            <a:r>
              <a:rPr lang="hr-HR" dirty="0" smtClean="0"/>
              <a:t>Usporedba vremena za svaku grupu na početku i nakon optimizacije</a:t>
            </a:r>
          </a:p>
          <a:p>
            <a:endParaRPr lang="hr-HR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429000"/>
            <a:ext cx="8218120" cy="19508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004191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z="4800" b="0" dirty="0" smtClean="0"/>
              <a:t>Zaključak</a:t>
            </a:r>
            <a:endParaRPr lang="hr-HR" b="0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 dirty="0" smtClean="0"/>
          </a:p>
          <a:p>
            <a:pPr marL="0" indent="0">
              <a:buNone/>
            </a:pPr>
            <a:endParaRPr lang="hr-HR" dirty="0" smtClean="0"/>
          </a:p>
          <a:p>
            <a:r>
              <a:rPr lang="hr-HR" dirty="0" smtClean="0"/>
              <a:t>Za </a:t>
            </a:r>
            <a:r>
              <a:rPr lang="hr-HR" b="1" dirty="0"/>
              <a:t>ovaj stupanj slobode </a:t>
            </a:r>
            <a:r>
              <a:rPr lang="hr-HR" dirty="0"/>
              <a:t>iscrpna pretraga je najbolji odabir (kratko vrijeme izvođenja i daje najbolje rješenje) </a:t>
            </a:r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264240166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457200" y="1556793"/>
            <a:ext cx="8229600" cy="3312368"/>
          </a:xfrm>
        </p:spPr>
        <p:txBody>
          <a:bodyPr/>
          <a:lstStyle/>
          <a:p>
            <a:pPr marL="0" indent="0" algn="ctr">
              <a:buNone/>
            </a:pPr>
            <a:endParaRPr lang="hr-HR" dirty="0" smtClean="0"/>
          </a:p>
          <a:p>
            <a:pPr marL="0" indent="0" algn="ctr">
              <a:buNone/>
            </a:pPr>
            <a:endParaRPr lang="hr-HR" dirty="0"/>
          </a:p>
          <a:p>
            <a:pPr marL="0" indent="0" algn="ctr">
              <a:buNone/>
            </a:pPr>
            <a:r>
              <a:rPr lang="hr-HR" dirty="0" smtClean="0"/>
              <a:t>HVALA </a:t>
            </a:r>
            <a:r>
              <a:rPr lang="hr-HR" dirty="0"/>
              <a:t>NA PAŽNJI!</a:t>
            </a:r>
          </a:p>
          <a:p>
            <a:pPr marL="0" indent="0" algn="ctr">
              <a:buNone/>
            </a:pPr>
            <a:r>
              <a:rPr lang="hr-HR" dirty="0">
                <a:sym typeface="Wingdings" panose="05000000000000000000" pitchFamily="2" charset="2"/>
              </a:rPr>
              <a:t></a:t>
            </a:r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276706119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19256" cy="1143000"/>
          </a:xfrm>
        </p:spPr>
        <p:txBody>
          <a:bodyPr/>
          <a:lstStyle/>
          <a:p>
            <a:r>
              <a:rPr lang="bs-Latn-BA" sz="4800" b="0" dirty="0"/>
              <a:t>S</a:t>
            </a:r>
            <a:r>
              <a:rPr lang="bs-Latn-BA" sz="4800" b="0" dirty="0" smtClean="0"/>
              <a:t>ažetak</a:t>
            </a:r>
            <a:endParaRPr lang="bs-Latn-BA" b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bs-Latn-BA" dirty="0" smtClean="0"/>
          </a:p>
          <a:p>
            <a:r>
              <a:rPr lang="bs-Latn-BA" dirty="0" smtClean="0"/>
              <a:t>Uvod</a:t>
            </a:r>
          </a:p>
          <a:p>
            <a:r>
              <a:rPr lang="bs-Latn-BA" dirty="0" smtClean="0"/>
              <a:t>Opis procesa izrade tiskane pločice</a:t>
            </a:r>
          </a:p>
          <a:p>
            <a:r>
              <a:rPr lang="bs-Latn-BA" dirty="0" smtClean="0"/>
              <a:t>Definiranje optimizacijskog problema</a:t>
            </a:r>
          </a:p>
          <a:p>
            <a:r>
              <a:rPr lang="bs-Latn-BA" dirty="0" smtClean="0"/>
              <a:t>Potencijalni smjer rješavanja problema</a:t>
            </a:r>
          </a:p>
          <a:p>
            <a:r>
              <a:rPr lang="bs-Latn-BA" dirty="0" smtClean="0"/>
              <a:t>Rezultati</a:t>
            </a:r>
          </a:p>
          <a:p>
            <a:r>
              <a:rPr lang="bs-Latn-BA" dirty="0" smtClean="0"/>
              <a:t>Zaključak</a:t>
            </a:r>
          </a:p>
          <a:p>
            <a:endParaRPr lang="bs-Latn-BA" dirty="0"/>
          </a:p>
        </p:txBody>
      </p:sp>
    </p:spTree>
    <p:extLst>
      <p:ext uri="{BB962C8B-B14F-4D97-AF65-F5344CB8AC3E}">
        <p14:creationId xmlns:p14="http://schemas.microsoft.com/office/powerpoint/2010/main" val="107940786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z="4800" b="0" dirty="0" smtClean="0"/>
              <a:t>Uvod</a:t>
            </a:r>
            <a:endParaRPr lang="hr-HR" b="0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hr-HR" dirty="0" smtClean="0"/>
              <a:t>Prošlost</a:t>
            </a:r>
          </a:p>
          <a:p>
            <a:pPr marL="0" indent="0" algn="ctr">
              <a:buNone/>
            </a:pPr>
            <a:endParaRPr lang="hr-HR" dirty="0"/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hr-HR" dirty="0" smtClean="0"/>
              <a:t>Sadašnjost</a:t>
            </a:r>
            <a:endParaRPr lang="hr-HR" dirty="0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674" y="2636912"/>
            <a:ext cx="3883206" cy="27363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3" descr="C:\Users\feliks\Desktop\768px-Smt_closeup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2636912"/>
            <a:ext cx="3890235" cy="27134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73555975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z="4800" b="0" dirty="0" smtClean="0"/>
              <a:t>Izrada tiskane pločice</a:t>
            </a:r>
            <a:endParaRPr lang="hr-HR" sz="4800" b="0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/>
              <a:t>Potrebna tri stroja:</a:t>
            </a:r>
          </a:p>
          <a:p>
            <a:pPr lvl="1"/>
            <a:r>
              <a:rPr lang="hr-HR" dirty="0"/>
              <a:t>1. stroj – nanošenje </a:t>
            </a:r>
            <a:r>
              <a:rPr lang="hr-HR" dirty="0" err="1"/>
              <a:t>lemne</a:t>
            </a:r>
            <a:r>
              <a:rPr lang="hr-HR" dirty="0"/>
              <a:t> paste</a:t>
            </a:r>
          </a:p>
          <a:p>
            <a:pPr lvl="1"/>
            <a:r>
              <a:rPr lang="hr-HR" dirty="0"/>
              <a:t>2. stroj – postavljanje komponenata</a:t>
            </a:r>
          </a:p>
          <a:p>
            <a:pPr lvl="1"/>
            <a:r>
              <a:rPr lang="hr-HR" dirty="0"/>
              <a:t>3. stroj – lemljenje uz pomoć vrućeg </a:t>
            </a:r>
            <a:r>
              <a:rPr lang="hr-HR" dirty="0" smtClean="0"/>
              <a:t>zraka</a:t>
            </a:r>
          </a:p>
          <a:p>
            <a:endParaRPr lang="hr-HR" dirty="0" smtClean="0"/>
          </a:p>
          <a:p>
            <a:r>
              <a:rPr lang="hr-HR" dirty="0" smtClean="0"/>
              <a:t>Fokus na 2. stroju</a:t>
            </a:r>
          </a:p>
        </p:txBody>
      </p:sp>
    </p:spTree>
    <p:extLst>
      <p:ext uri="{BB962C8B-B14F-4D97-AF65-F5344CB8AC3E}">
        <p14:creationId xmlns:p14="http://schemas.microsoft.com/office/powerpoint/2010/main" val="1998375470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sz="half" idx="1"/>
          </p:nvPr>
        </p:nvSpPr>
        <p:spPr>
          <a:xfrm>
            <a:off x="457200" y="1556792"/>
            <a:ext cx="3754760" cy="4569371"/>
          </a:xfrm>
        </p:spPr>
        <p:txBody>
          <a:bodyPr/>
          <a:lstStyle/>
          <a:p>
            <a:endParaRPr lang="hr-HR" dirty="0" smtClean="0"/>
          </a:p>
          <a:p>
            <a:r>
              <a:rPr lang="hr-HR" dirty="0" smtClean="0"/>
              <a:t>Dijelovi </a:t>
            </a:r>
            <a:r>
              <a:rPr lang="hr-HR" dirty="0"/>
              <a:t>stroja: </a:t>
            </a:r>
          </a:p>
          <a:p>
            <a:pPr lvl="1"/>
            <a:r>
              <a:rPr lang="hr-HR" dirty="0"/>
              <a:t>Glava (engl. </a:t>
            </a:r>
            <a:r>
              <a:rPr lang="hr-HR" i="1" dirty="0" err="1"/>
              <a:t>head</a:t>
            </a:r>
            <a:r>
              <a:rPr lang="hr-HR" dirty="0"/>
              <a:t>)</a:t>
            </a:r>
          </a:p>
          <a:p>
            <a:pPr lvl="1"/>
            <a:r>
              <a:rPr lang="hr-HR" dirty="0"/>
              <a:t>Nožice za uzimanje komponenata (engl. </a:t>
            </a:r>
            <a:r>
              <a:rPr lang="hr-HR" i="1" dirty="0" err="1"/>
              <a:t>spindle</a:t>
            </a:r>
            <a:r>
              <a:rPr lang="hr-HR" dirty="0"/>
              <a:t>)</a:t>
            </a:r>
          </a:p>
          <a:p>
            <a:pPr lvl="1"/>
            <a:r>
              <a:rPr lang="hr-HR" dirty="0"/>
              <a:t>Traka (engl. </a:t>
            </a:r>
            <a:r>
              <a:rPr lang="hr-HR" i="1" dirty="0" err="1"/>
              <a:t>feeder</a:t>
            </a:r>
            <a:r>
              <a:rPr lang="hr-HR" dirty="0"/>
              <a:t>)</a:t>
            </a:r>
          </a:p>
          <a:p>
            <a:endParaRPr lang="hr-HR" dirty="0"/>
          </a:p>
        </p:txBody>
      </p:sp>
      <p:pic>
        <p:nvPicPr>
          <p:cNvPr id="5" name="Rezervirano mjesto sadržaja 4" descr="C:\Users\feliks\Desktop\697px-Pick_and_place_internals_of_surface_mount_machine.JPG"/>
          <p:cNvPicPr>
            <a:picLocks noGrp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1556792"/>
            <a:ext cx="4824536" cy="417646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67536530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z="3600" b="0" dirty="0" smtClean="0"/>
              <a:t>Definiranje optimizacijskog problema</a:t>
            </a:r>
            <a:endParaRPr lang="hr-HR" sz="3600" b="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zervirano mjesto sadržaja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hr-HR" dirty="0" smtClean="0"/>
                  <a:t>Podjela problema postavljanja komponenata na razine:</a:t>
                </a:r>
              </a:p>
              <a:p>
                <a:pPr marL="514350" indent="-514350">
                  <a:buFont typeface="+mj-lt"/>
                  <a:buAutoNum type="arabicPeriod"/>
                </a:pPr>
                <a:r>
                  <a:rPr lang="hr-HR" dirty="0" smtClean="0"/>
                  <a:t>Redoslijed unutar grupe (</a:t>
                </a:r>
                <a14:m>
                  <m:oMath xmlns:m="http://schemas.openxmlformats.org/officeDocument/2006/math">
                    <m:r>
                      <a:rPr lang="hr-HR" i="1">
                        <a:latin typeface="Cambria Math"/>
                      </a:rPr>
                      <m:t>𝑂</m:t>
                    </m:r>
                    <m:r>
                      <a:rPr lang="hr-HR" i="1">
                        <a:latin typeface="Cambria Math"/>
                      </a:rPr>
                      <m:t>(</m:t>
                    </m:r>
                    <m:sSup>
                      <m:sSupPr>
                        <m:ctrlPr>
                          <a:rPr lang="hr-HR" i="1">
                            <a:latin typeface="Cambria Math"/>
                          </a:rPr>
                        </m:ctrlPr>
                      </m:sSupPr>
                      <m:e>
                        <m:r>
                          <a:rPr lang="hr-HR" i="1">
                            <a:latin typeface="Cambria Math"/>
                          </a:rPr>
                          <m:t>𝑛</m:t>
                        </m:r>
                      </m:e>
                      <m:sup>
                        <m:r>
                          <a:rPr lang="hr-HR" i="1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hr-HR" i="1">
                        <a:latin typeface="Cambria Math"/>
                      </a:rPr>
                      <m:t>)</m:t>
                    </m:r>
                  </m:oMath>
                </a14:m>
                <a:r>
                  <a:rPr lang="hr-HR" dirty="0" smtClean="0"/>
                  <a:t>)</a:t>
                </a:r>
              </a:p>
              <a:p>
                <a:pPr marL="514350" indent="-514350">
                  <a:buFont typeface="+mj-lt"/>
                  <a:buAutoNum type="arabicPeriod"/>
                </a:pPr>
                <a:r>
                  <a:rPr lang="hr-HR" dirty="0" smtClean="0"/>
                  <a:t>Redoslijed neovisno o grupama (ograničenja)</a:t>
                </a:r>
              </a:p>
              <a:p>
                <a:pPr marL="514350" indent="-514350">
                  <a:buFont typeface="+mj-lt"/>
                  <a:buAutoNum type="arabicPeriod"/>
                </a:pPr>
                <a:r>
                  <a:rPr lang="hr-HR" dirty="0" smtClean="0"/>
                  <a:t>Redoslijed uzimanja + postavljanje</a:t>
                </a:r>
              </a:p>
              <a:p>
                <a:pPr marL="514350" indent="-514350">
                  <a:buFont typeface="+mj-lt"/>
                  <a:buAutoNum type="arabicPeriod"/>
                </a:pPr>
                <a:endParaRPr lang="hr-HR" dirty="0" smtClean="0"/>
              </a:p>
            </p:txBody>
          </p:sp>
        </mc:Choice>
        <mc:Fallback xmlns="">
          <p:sp>
            <p:nvSpPr>
              <p:cNvPr id="3" name="Rezervirano mjesto sadržaja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2148" t="-2000"/>
                </a:stretch>
              </a:blipFill>
            </p:spPr>
            <p:txBody>
              <a:bodyPr/>
              <a:lstStyle/>
              <a:p>
                <a:r>
                  <a:rPr lang="hr-H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88112249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3" name="Rezervirano mjesto sadržaja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476672"/>
                <a:ext cx="8229600" cy="5649491"/>
              </a:xfrm>
            </p:spPr>
            <p:txBody>
              <a:bodyPr/>
              <a:lstStyle/>
              <a:p>
                <a:endParaRPr lang="hr-HR" sz="2800" dirty="0" smtClean="0"/>
              </a:p>
              <a:p>
                <a:r>
                  <a:rPr lang="hr-HR" sz="2800" dirty="0" smtClean="0"/>
                  <a:t>Grupa </a:t>
                </a:r>
                <a:r>
                  <a:rPr lang="hr-HR" sz="2800" dirty="0" smtClean="0"/>
                  <a:t>od 4 komponente</a:t>
                </a:r>
              </a:p>
              <a:p>
                <a:r>
                  <a:rPr lang="hr-HR" sz="2800" dirty="0" smtClean="0"/>
                  <a:t>Pronalazak najkraćeg vremena za uzimanje komponenata iz grupe</a:t>
                </a:r>
              </a:p>
              <a:p>
                <a:endParaRPr lang="hr-HR" dirty="0" smtClean="0"/>
              </a:p>
              <a:p>
                <a:pPr marL="0" indent="0" algn="ctr">
                  <a:spcBef>
                    <a:spcPts val="600"/>
                  </a:spcBef>
                  <a:spcAft>
                    <a:spcPts val="60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hr-HR" sz="3600" b="1" i="1">
                              <a:latin typeface="Cambria Math"/>
                              <a:ea typeface="Times New Roman"/>
                              <a:cs typeface="Times New Roman"/>
                            </a:rPr>
                          </m:ctrlPr>
                        </m:sSubPr>
                        <m:e>
                          <m:r>
                            <a:rPr lang="hr-HR" sz="3600" b="1" i="1">
                              <a:latin typeface="Cambria Math"/>
                              <a:ea typeface="Times New Roman"/>
                              <a:cs typeface="Times New Roman"/>
                            </a:rPr>
                            <m:t>𝒕</m:t>
                          </m:r>
                        </m:e>
                        <m:sub>
                          <m:r>
                            <a:rPr lang="hr-HR" sz="3600" b="1" i="1">
                              <a:latin typeface="Cambria Math"/>
                              <a:ea typeface="Times New Roman"/>
                              <a:cs typeface="Times New Roman"/>
                            </a:rPr>
                            <m:t>𝒖𝒌</m:t>
                          </m:r>
                        </m:sub>
                      </m:sSub>
                      <m:r>
                        <a:rPr lang="hr-HR" sz="3600" b="1" i="1">
                          <a:latin typeface="Cambria Math"/>
                          <a:ea typeface="Times New Roman"/>
                          <a:cs typeface="Times New Roman"/>
                        </a:rPr>
                        <m:t>= </m:t>
                      </m:r>
                      <m:sSub>
                        <m:sSubPr>
                          <m:ctrlPr>
                            <a:rPr lang="hr-HR" sz="3600" b="1" i="1">
                              <a:latin typeface="Cambria Math"/>
                              <a:ea typeface="Times New Roman"/>
                              <a:cs typeface="Times New Roman"/>
                            </a:rPr>
                          </m:ctrlPr>
                        </m:sSubPr>
                        <m:e>
                          <m:r>
                            <a:rPr lang="hr-HR" sz="3600" b="1" i="1">
                              <a:latin typeface="Cambria Math"/>
                              <a:ea typeface="Times New Roman"/>
                              <a:cs typeface="Times New Roman"/>
                            </a:rPr>
                            <m:t>𝒕</m:t>
                          </m:r>
                        </m:e>
                        <m:sub>
                          <m:r>
                            <a:rPr lang="hr-HR" sz="3600" b="1" i="1">
                              <a:latin typeface="Cambria Math"/>
                              <a:ea typeface="Times New Roman"/>
                              <a:cs typeface="Times New Roman"/>
                            </a:rPr>
                            <m:t>𝟏</m:t>
                          </m:r>
                        </m:sub>
                      </m:sSub>
                      <m:r>
                        <a:rPr lang="hr-HR" sz="3600" b="1" i="1">
                          <a:latin typeface="Cambria Math"/>
                          <a:ea typeface="Times New Roman"/>
                          <a:cs typeface="Times New Roman"/>
                        </a:rPr>
                        <m:t>+</m:t>
                      </m:r>
                      <m:sSub>
                        <m:sSubPr>
                          <m:ctrlPr>
                            <a:rPr lang="hr-HR" sz="3600" b="1" i="1">
                              <a:latin typeface="Cambria Math"/>
                              <a:ea typeface="Times New Roman"/>
                              <a:cs typeface="Times New Roman"/>
                            </a:rPr>
                          </m:ctrlPr>
                        </m:sSubPr>
                        <m:e>
                          <m:r>
                            <a:rPr lang="hr-HR" sz="3600" b="1" i="1">
                              <a:latin typeface="Cambria Math"/>
                              <a:ea typeface="Times New Roman"/>
                              <a:cs typeface="Times New Roman"/>
                            </a:rPr>
                            <m:t>𝒕</m:t>
                          </m:r>
                        </m:e>
                        <m:sub>
                          <m:r>
                            <a:rPr lang="hr-HR" sz="3600" b="1" i="1">
                              <a:latin typeface="Cambria Math"/>
                              <a:ea typeface="Times New Roman"/>
                              <a:cs typeface="Times New Roman"/>
                            </a:rPr>
                            <m:t>𝟐</m:t>
                          </m:r>
                        </m:sub>
                      </m:sSub>
                      <m:r>
                        <a:rPr lang="hr-HR" sz="3600" b="1" i="1">
                          <a:latin typeface="Cambria Math"/>
                          <a:ea typeface="Times New Roman"/>
                          <a:cs typeface="Times New Roman"/>
                        </a:rPr>
                        <m:t>+</m:t>
                      </m:r>
                      <m:sSub>
                        <m:sSubPr>
                          <m:ctrlPr>
                            <a:rPr lang="hr-HR" sz="3600" b="1" i="1">
                              <a:latin typeface="Cambria Math"/>
                              <a:ea typeface="Times New Roman"/>
                              <a:cs typeface="Times New Roman"/>
                            </a:rPr>
                          </m:ctrlPr>
                        </m:sSubPr>
                        <m:e>
                          <m:r>
                            <a:rPr lang="hr-HR" sz="3600" b="1" i="1">
                              <a:latin typeface="Cambria Math"/>
                              <a:ea typeface="Times New Roman"/>
                              <a:cs typeface="Times New Roman"/>
                            </a:rPr>
                            <m:t>𝒕</m:t>
                          </m:r>
                        </m:e>
                        <m:sub>
                          <m:r>
                            <a:rPr lang="hr-HR" sz="3600" b="1" i="1">
                              <a:latin typeface="Cambria Math"/>
                              <a:ea typeface="Times New Roman"/>
                              <a:cs typeface="Times New Roman"/>
                            </a:rPr>
                            <m:t>𝟑</m:t>
                          </m:r>
                        </m:sub>
                      </m:sSub>
                      <m:r>
                        <a:rPr lang="hr-HR" sz="3600" b="1" i="1">
                          <a:latin typeface="Cambria Math"/>
                          <a:ea typeface="Times New Roman"/>
                          <a:cs typeface="Times New Roman"/>
                        </a:rPr>
                        <m:t>+</m:t>
                      </m:r>
                      <m:sSub>
                        <m:sSubPr>
                          <m:ctrlPr>
                            <a:rPr lang="hr-HR" sz="3600" b="1" i="1">
                              <a:latin typeface="Cambria Math"/>
                              <a:ea typeface="Times New Roman"/>
                              <a:cs typeface="Times New Roman"/>
                            </a:rPr>
                          </m:ctrlPr>
                        </m:sSubPr>
                        <m:e>
                          <m:r>
                            <a:rPr lang="hr-HR" sz="3600" b="1" i="1">
                              <a:latin typeface="Cambria Math"/>
                              <a:ea typeface="Times New Roman"/>
                              <a:cs typeface="Times New Roman"/>
                            </a:rPr>
                            <m:t>𝒕</m:t>
                          </m:r>
                        </m:e>
                        <m:sub>
                          <m:r>
                            <a:rPr lang="hr-HR" sz="3600" b="1" i="1">
                              <a:latin typeface="Cambria Math"/>
                              <a:ea typeface="Times New Roman"/>
                              <a:cs typeface="Times New Roman"/>
                            </a:rPr>
                            <m:t>𝟒</m:t>
                          </m:r>
                        </m:sub>
                      </m:sSub>
                      <m:r>
                        <a:rPr lang="hr-HR" sz="3600" b="1" i="1">
                          <a:latin typeface="Cambria Math"/>
                          <a:ea typeface="Times New Roman"/>
                          <a:cs typeface="Times New Roman"/>
                        </a:rPr>
                        <m:t>+</m:t>
                      </m:r>
                      <m:sSub>
                        <m:sSubPr>
                          <m:ctrlPr>
                            <a:rPr lang="hr-HR" sz="3600" b="1" i="1">
                              <a:latin typeface="Cambria Math"/>
                              <a:ea typeface="Times New Roman"/>
                              <a:cs typeface="Times New Roman"/>
                            </a:rPr>
                          </m:ctrlPr>
                        </m:sSubPr>
                        <m:e>
                          <m:r>
                            <a:rPr lang="hr-HR" sz="3600" b="1" i="1">
                              <a:latin typeface="Cambria Math"/>
                              <a:ea typeface="Times New Roman"/>
                              <a:cs typeface="Times New Roman"/>
                            </a:rPr>
                            <m:t>𝒕</m:t>
                          </m:r>
                        </m:e>
                        <m:sub>
                          <m:r>
                            <a:rPr lang="hr-HR" sz="3600" b="1" i="1">
                              <a:latin typeface="Cambria Math"/>
                              <a:ea typeface="Times New Roman"/>
                              <a:cs typeface="Times New Roman"/>
                            </a:rPr>
                            <m:t>𝟓</m:t>
                          </m:r>
                        </m:sub>
                      </m:sSub>
                    </m:oMath>
                  </m:oMathPara>
                </a14:m>
                <a:endParaRPr lang="hr-HR" sz="3600" b="1" i="1" dirty="0">
                  <a:latin typeface="Cambria Math"/>
                  <a:ea typeface="Times New Roman"/>
                  <a:cs typeface="Times New Roman"/>
                </a:endParaRPr>
              </a:p>
              <a:p>
                <a:pPr marL="0" indent="0" algn="ctr">
                  <a:spcBef>
                    <a:spcPts val="600"/>
                  </a:spcBef>
                  <a:spcAft>
                    <a:spcPts val="600"/>
                  </a:spcAft>
                  <a:buNone/>
                </a:pPr>
                <a:endParaRPr lang="hr-HR" sz="3600" b="1" i="1" dirty="0"/>
              </a:p>
              <a:p>
                <a:pPr marL="0" indent="0" algn="ctr">
                  <a:spcBef>
                    <a:spcPts val="600"/>
                  </a:spcBef>
                  <a:spcAft>
                    <a:spcPts val="600"/>
                  </a:spcAft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hr-HR" sz="3600" b="1" i="1">
                            <a:latin typeface="Cambria Math"/>
                          </a:rPr>
                        </m:ctrlPr>
                      </m:sSubPr>
                      <m:e>
                        <m:r>
                          <a:rPr lang="hr-HR" sz="3600" b="1" i="1">
                            <a:latin typeface="Cambria Math"/>
                          </a:rPr>
                          <m:t>𝒕</m:t>
                        </m:r>
                      </m:e>
                      <m:sub>
                        <m:r>
                          <a:rPr lang="hr-HR" sz="3600" b="1" i="1">
                            <a:latin typeface="Cambria Math"/>
                          </a:rPr>
                          <m:t>𝒊</m:t>
                        </m:r>
                      </m:sub>
                    </m:sSub>
                    <m:r>
                      <a:rPr lang="hr-HR" sz="3600" b="1" i="1">
                        <a:latin typeface="Cambria Math"/>
                      </a:rPr>
                      <m:t>= </m:t>
                    </m:r>
                    <m:f>
                      <m:fPr>
                        <m:ctrlPr>
                          <a:rPr lang="hr-HR" sz="3600" b="1" i="1">
                            <a:latin typeface="Cambria Math"/>
                          </a:rPr>
                        </m:ctrlPr>
                      </m:fPr>
                      <m:num>
                        <m:r>
                          <a:rPr lang="hr-HR" sz="3600" b="1" i="1">
                            <a:latin typeface="Cambria Math"/>
                          </a:rPr>
                          <m:t>𝒔</m:t>
                        </m:r>
                      </m:num>
                      <m:den>
                        <m:r>
                          <a:rPr lang="hr-HR" sz="3600" b="1" i="1">
                            <a:latin typeface="Cambria Math"/>
                          </a:rPr>
                          <m:t>𝒗</m:t>
                        </m:r>
                      </m:den>
                    </m:f>
                  </m:oMath>
                </a14:m>
                <a:r>
                  <a:rPr lang="hr-HR" sz="3600" b="1" dirty="0"/>
                  <a:t> </a:t>
                </a:r>
                <a:r>
                  <a:rPr lang="hr-HR" sz="3600" b="1" dirty="0" smtClean="0"/>
                  <a:t>, </a:t>
                </a:r>
                <a14:m>
                  <m:oMath xmlns:m="http://schemas.openxmlformats.org/officeDocument/2006/math">
                    <m:r>
                      <a:rPr lang="hr-HR" sz="3600" b="1" i="1">
                        <a:latin typeface="Cambria Math"/>
                      </a:rPr>
                      <m:t>𝟏</m:t>
                    </m:r>
                    <m:r>
                      <a:rPr lang="hr-HR" sz="3600" b="1" i="1">
                        <a:latin typeface="Cambria Math"/>
                      </a:rPr>
                      <m:t>≤</m:t>
                    </m:r>
                    <m:r>
                      <a:rPr lang="hr-HR" sz="3600" b="1" i="1">
                        <a:latin typeface="Cambria Math"/>
                      </a:rPr>
                      <m:t>𝒊</m:t>
                    </m:r>
                    <m:r>
                      <a:rPr lang="hr-HR" sz="3600" b="1" i="1">
                        <a:latin typeface="Cambria Math"/>
                      </a:rPr>
                      <m:t>≤</m:t>
                    </m:r>
                    <m:r>
                      <a:rPr lang="hr-HR" sz="3600" b="1" i="1">
                        <a:latin typeface="Cambria Math"/>
                      </a:rPr>
                      <m:t>𝟓</m:t>
                    </m:r>
                  </m:oMath>
                </a14:m>
                <a:endParaRPr lang="hr-HR" sz="3600" dirty="0"/>
              </a:p>
              <a:p>
                <a:endParaRPr lang="hr-HR" dirty="0"/>
              </a:p>
            </p:txBody>
          </p:sp>
        </mc:Choice>
        <mc:Fallback>
          <p:sp>
            <p:nvSpPr>
              <p:cNvPr id="3" name="Rezervirano mjesto sadržaja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476672"/>
                <a:ext cx="8229600" cy="5649491"/>
              </a:xfrm>
              <a:blipFill rotWithShape="1">
                <a:blip r:embed="rId2"/>
                <a:stretch>
                  <a:fillRect l="-1259"/>
                </a:stretch>
              </a:blipFill>
            </p:spPr>
            <p:txBody>
              <a:bodyPr/>
              <a:lstStyle/>
              <a:p>
                <a:r>
                  <a:rPr lang="hr-H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54850874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z="3600" b="0" dirty="0"/>
              <a:t>Potencijalni smjer rješavanja problema</a:t>
            </a:r>
            <a:endParaRPr lang="hr-HR" sz="3600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 algn="ctr">
              <a:buFont typeface="+mj-lt"/>
              <a:buAutoNum type="arabicPeriod"/>
            </a:pPr>
            <a:endParaRPr lang="hr-HR" dirty="0" smtClean="0"/>
          </a:p>
          <a:p>
            <a:pPr marL="514350" indent="-514350" algn="ctr">
              <a:buFont typeface="+mj-lt"/>
              <a:buAutoNum type="arabicPeriod"/>
            </a:pPr>
            <a:endParaRPr lang="hr-HR" dirty="0"/>
          </a:p>
          <a:p>
            <a:pPr marL="514350" indent="-514350" algn="ctr">
              <a:buFont typeface="+mj-lt"/>
              <a:buAutoNum type="arabicPeriod"/>
            </a:pPr>
            <a:r>
              <a:rPr lang="hr-HR" dirty="0" smtClean="0"/>
              <a:t>Genetski </a:t>
            </a:r>
            <a:r>
              <a:rPr lang="hr-HR" dirty="0"/>
              <a:t>algoritmi?</a:t>
            </a:r>
          </a:p>
          <a:p>
            <a:pPr marL="514350" indent="-514350" algn="ctr">
              <a:buFont typeface="+mj-lt"/>
              <a:buAutoNum type="arabicPeriod"/>
            </a:pPr>
            <a:r>
              <a:rPr lang="hr-HR" dirty="0"/>
              <a:t>Iscrpna pretraga?</a:t>
            </a:r>
          </a:p>
          <a:p>
            <a:pPr marL="514350" indent="-514350" algn="ctr">
              <a:buFont typeface="+mj-lt"/>
              <a:buAutoNum type="arabicPeriod"/>
            </a:pPr>
            <a:r>
              <a:rPr lang="hr-HR" dirty="0"/>
              <a:t>Nešto treće?</a:t>
            </a:r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4125445140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z="3600" b="0" dirty="0" smtClean="0"/>
              <a:t>Razlog odabira iscrpne pretrage</a:t>
            </a:r>
            <a:endParaRPr lang="hr-HR" sz="3600" b="0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/>
              <a:t>Mali skup rješenja</a:t>
            </a:r>
          </a:p>
          <a:p>
            <a:pPr lvl="1"/>
            <a:r>
              <a:rPr lang="hr-HR" dirty="0" smtClean="0"/>
              <a:t>Broj permutacija – </a:t>
            </a:r>
            <a:r>
              <a:rPr lang="hr-HR" dirty="0"/>
              <a:t>4!</a:t>
            </a:r>
          </a:p>
          <a:p>
            <a:pPr lvl="1"/>
            <a:r>
              <a:rPr lang="hr-HR" dirty="0"/>
              <a:t>Redoslijed uzimanja – 4!</a:t>
            </a:r>
          </a:p>
          <a:p>
            <a:pPr lvl="1"/>
            <a:r>
              <a:rPr lang="hr-HR" dirty="0"/>
              <a:t>Ukupno 576 mogućih </a:t>
            </a:r>
            <a:r>
              <a:rPr lang="hr-HR" dirty="0" smtClean="0"/>
              <a:t>kombinacija</a:t>
            </a:r>
          </a:p>
          <a:p>
            <a:pPr lvl="1"/>
            <a:endParaRPr lang="hr-HR" dirty="0" smtClean="0"/>
          </a:p>
          <a:p>
            <a:r>
              <a:rPr lang="hr-HR" dirty="0" smtClean="0"/>
              <a:t>Potrebno izvršiti za sve grupe</a:t>
            </a:r>
          </a:p>
        </p:txBody>
      </p:sp>
    </p:spTree>
    <p:extLst>
      <p:ext uri="{BB962C8B-B14F-4D97-AF65-F5344CB8AC3E}">
        <p14:creationId xmlns:p14="http://schemas.microsoft.com/office/powerpoint/2010/main" val="1146078895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chnology-PowerPoint-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Technology-PowerPoint-Template</Template>
  <TotalTime>117</TotalTime>
  <Words>263</Words>
  <Application>Microsoft Office PowerPoint</Application>
  <PresentationFormat>Prikaz na zaslonu (4:3)</PresentationFormat>
  <Paragraphs>66</Paragraphs>
  <Slides>12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Naslovi slajdova</vt:lpstr>
      </vt:variant>
      <vt:variant>
        <vt:i4>12</vt:i4>
      </vt:variant>
    </vt:vector>
  </HeadingPairs>
  <TitlesOfParts>
    <vt:vector size="13" baseType="lpstr">
      <vt:lpstr>Technology-PowerPoint-Template</vt:lpstr>
      <vt:lpstr>Fakultet elektrotehnike i računarstva Zagreb   OPTIMIRANJE PROCESA AUTOMATSKE IZRADE TISKANIH PLOČICA</vt:lpstr>
      <vt:lpstr>Sažetak</vt:lpstr>
      <vt:lpstr>Uvod</vt:lpstr>
      <vt:lpstr>Izrada tiskane pločice</vt:lpstr>
      <vt:lpstr>PowerPointova prezentacija</vt:lpstr>
      <vt:lpstr>Definiranje optimizacijskog problema</vt:lpstr>
      <vt:lpstr>PowerPointova prezentacija</vt:lpstr>
      <vt:lpstr>Potencijalni smjer rješavanja problema</vt:lpstr>
      <vt:lpstr>Razlog odabira iscrpne pretrage</vt:lpstr>
      <vt:lpstr>Rezultati</vt:lpstr>
      <vt:lpstr>Zaključak</vt:lpstr>
      <vt:lpstr>PowerPointova prezentacija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Title</dc:title>
  <dc:creator>feliks</dc:creator>
  <cp:lastModifiedBy>feliks</cp:lastModifiedBy>
  <cp:revision>11</cp:revision>
  <dcterms:created xsi:type="dcterms:W3CDTF">2014-06-02T20:12:20Z</dcterms:created>
  <dcterms:modified xsi:type="dcterms:W3CDTF">2014-06-02T22:11:35Z</dcterms:modified>
</cp:coreProperties>
</file>