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0" r:id="rId6"/>
    <p:sldId id="270" r:id="rId7"/>
    <p:sldId id="263" r:id="rId8"/>
    <p:sldId id="264" r:id="rId9"/>
    <p:sldId id="277" r:id="rId10"/>
    <p:sldId id="278" r:id="rId11"/>
    <p:sldId id="265" r:id="rId12"/>
    <p:sldId id="266" r:id="rId13"/>
    <p:sldId id="267" r:id="rId14"/>
    <p:sldId id="273" r:id="rId15"/>
    <p:sldId id="268" r:id="rId16"/>
    <p:sldId id="275" r:id="rId17"/>
    <p:sldId id="276" r:id="rId18"/>
    <p:sldId id="269" r:id="rId19"/>
    <p:sldId id="274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24B5-99F5-4128-B313-B2D0070E3000}" type="datetimeFigureOut">
              <a:rPr lang="hr-HR" smtClean="0"/>
              <a:t>6.6.2016.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EA09E-2F0B-4CAD-8EC3-1CC683558E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916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72B4-0049-447F-BCEE-E2A082C42A49}" type="datetime1">
              <a:rPr lang="hr-HR" smtClean="0"/>
              <a:t>6.6.2016.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9931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BD73-6D0D-4715-870A-9D14152BC5A3}" type="datetime1">
              <a:rPr lang="hr-HR" smtClean="0"/>
              <a:t>6.6.2016.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916967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AB396-F31C-46DD-B677-4F3190AF5817}" type="datetime1">
              <a:rPr lang="hr-HR" smtClean="0"/>
              <a:t>6.6.2016.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08072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D688-CBC7-4D57-953D-E106AA1858E8}" type="datetime1">
              <a:rPr lang="hr-HR" smtClean="0"/>
              <a:t>6.6.2016.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922351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1321-988A-4D9D-AD23-74F330BCF22D}" type="datetime1">
              <a:rPr lang="hr-HR" smtClean="0"/>
              <a:t>6.6.2016.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213335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99D8-96BB-4142-B862-3F7EA0B175B4}" type="datetime1">
              <a:rPr lang="hr-HR" smtClean="0"/>
              <a:t>6.6.2016.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3954218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15E1-4BAF-48C2-94B9-0DD0A3103BCF}" type="datetime1">
              <a:rPr lang="hr-HR" smtClean="0"/>
              <a:t>6.6.2016.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009535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4F15-79F8-40BC-8092-5C6A779E3305}" type="datetime1">
              <a:rPr lang="hr-HR" smtClean="0"/>
              <a:t>6.6.2016.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8013525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3534-0B25-4317-8B6D-9A4668204767}" type="datetime1">
              <a:rPr lang="hr-HR" smtClean="0"/>
              <a:t>6.6.2016.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915753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AFD3DBB-3C26-4810-9820-C915EC650A05}" type="datetime1">
              <a:rPr lang="hr-HR" smtClean="0"/>
              <a:t>6.6.2016.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369052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BF78-90B2-4784-98B3-6272BC5518C7}" type="datetime1">
              <a:rPr lang="hr-HR" smtClean="0"/>
              <a:t>6.6.2016.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45483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D4A0E6-F7FC-49B4-BE61-C85D7D21D508}" type="datetime1">
              <a:rPr lang="hr-HR" smtClean="0"/>
              <a:t>6.6.2016.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CB17EE-B741-4259-9FAB-8F70D4B729AE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04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ransition spd="med">
    <p:pull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>
                <a:solidFill>
                  <a:schemeClr val="tx1"/>
                </a:solidFill>
              </a:rPr>
              <a:t>Physical unclonable functions (</a:t>
            </a:r>
            <a:r>
              <a:rPr lang="hr-HR" sz="7200" dirty="0" smtClean="0">
                <a:solidFill>
                  <a:schemeClr val="tx1"/>
                </a:solidFill>
              </a:rPr>
              <a:t>PUF)</a:t>
            </a:r>
            <a:endParaRPr lang="hr-HR" sz="7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563" y="5004261"/>
            <a:ext cx="7543800" cy="1143000"/>
          </a:xfrm>
        </p:spPr>
        <p:txBody>
          <a:bodyPr/>
          <a:lstStyle/>
          <a:p>
            <a:pPr algn="r"/>
            <a:endParaRPr lang="hr-HR" sz="1200" dirty="0">
              <a:solidFill>
                <a:schemeClr val="tx1"/>
              </a:solidFill>
            </a:endParaRPr>
          </a:p>
          <a:p>
            <a:pPr lvl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</a:pPr>
            <a:r>
              <a:rPr lang="hr-HR" altLang="sr-Latn-RS" sz="1500" cap="none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/>
              </a:rPr>
              <a:t>Marina Krček</a:t>
            </a:r>
          </a:p>
          <a:p>
            <a:pPr lvl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0AD00"/>
              </a:buClr>
              <a:buSzPct val="80000"/>
            </a:pPr>
            <a:r>
              <a:rPr lang="hr-HR" altLang="sr-Latn-RS" sz="1500" cap="none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/>
              </a:rPr>
              <a:t>mentor: prof. dr. sc. Domagoj Jakobović</a:t>
            </a:r>
          </a:p>
          <a:p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1</a:t>
            </a:fld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3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Primjer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 smtClean="0">
                    <a:solidFill>
                      <a:schemeClr val="tx1"/>
                    </a:solidFill>
                  </a:rPr>
                  <a:t>ulaz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=[1 0 1 1]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, k = 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4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ac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1 1 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d>
                  </m:oMath>
                </a14:m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>
                    <a:solidFill>
                      <a:schemeClr val="tx1"/>
                    </a:solidFill>
                  </a:rPr>
                  <a:t>razlika kašnjenja </a:t>
                </a:r>
                <a14:m>
                  <m:oMath xmlns:m="http://schemas.openxmlformats.org/officeDocument/2006/math"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𝛥</m:t>
                    </m:r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hr-HR" dirty="0" smtClean="0">
                    <a:solidFill>
                      <a:schemeClr val="tx1"/>
                    </a:solidFill>
                  </a:rPr>
                  <a:t> = ?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>
                    <a:solidFill>
                      <a:schemeClr val="tx1"/>
                    </a:solidFill>
                  </a:rPr>
                  <a:t>n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pr. </a:t>
                </a:r>
                <a:r>
                  <a:rPr lang="hr-HR" dirty="0">
                    <a:solidFill>
                      <a:schemeClr val="tx1"/>
                    </a:solidFill>
                  </a:rPr>
                  <a:t>vektora kašnjenja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=[</m:t>
                    </m:r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−0.3 0.1 −0.4 0.2 0.5</m:t>
                    </m:r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𝜔</m:t>
                            </m:r>
                          </m:e>
                        </m:acc>
                      </m:e>
                      <m: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acc>
                    <m:r>
                      <a:rPr lang="hr-H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hr-HR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84048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−0.3</m:t>
                          </m:r>
                        </m:e>
                      </m:d>
                      <m:r>
                        <a:rPr lang="hr-HR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hr-HR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+0.1 ∙1+</m:t>
                      </m:r>
                      <m:d>
                        <m:dPr>
                          <m:ctrlP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−0.4</m:t>
                          </m:r>
                        </m:e>
                      </m:d>
                      <m:r>
                        <a:rPr lang="hr-HR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∙1+0.2∙</m:t>
                      </m:r>
                      <m:d>
                        <m:dPr>
                          <m:ctrlP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hr-HR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+0.5∙1=</m:t>
                      </m:r>
                      <m:r>
                        <a:rPr lang="hr-H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hr-H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hr-H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hr-H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hr-HR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 0</m:t>
                      </m:r>
                    </m:oMath>
                  </m:oMathPara>
                </a14:m>
                <a:endParaRPr lang="hr-HR" sz="2000" b="0" dirty="0" smtClean="0">
                  <a:solidFill>
                    <a:schemeClr val="tx1"/>
                  </a:solidFill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hr-HR" sz="2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𝜟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hr-HR" sz="2800" b="1" dirty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39" t="-257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10</a:t>
            </a:fld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878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Evolutionary Computation Framework 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(ECF)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genetski algoritmi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Steady State Tournament 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(SST) – </a:t>
            </a:r>
            <a:r>
              <a:rPr lang="hr-H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-turnirska selekcija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Roulette </a:t>
            </a:r>
            <a:r>
              <a:rPr lang="hr-HR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Wheel </a:t>
            </a: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RW) – proporcionalna selekcija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r-H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hr-H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enotipovi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FloatingPoint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Binary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IntGenotype</a:t>
            </a:r>
            <a:endParaRPr lang="hr-HR" sz="20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01168" lvl="1" indent="0">
              <a:buNone/>
            </a:pPr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5569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Rezultati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hr-H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roj</a:t>
            </a:r>
            <a:r>
              <a:rPr lang="hr-HR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challenge </a:t>
            </a:r>
            <a:r>
              <a:rPr lang="hr-H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bitova</a:t>
            </a:r>
            <a:r>
              <a:rPr lang="pl-PL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pl-PL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64, 256 te </a:t>
            </a:r>
            <a:r>
              <a:rPr lang="pl-PL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512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broj </a:t>
            </a:r>
            <a:r>
              <a:rPr lang="hr-HR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response</a:t>
            </a:r>
            <a:r>
              <a:rPr lang="pl-PL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bitova – 50 </a:t>
            </a:r>
            <a:r>
              <a:rPr lang="pl-PL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 sve navedene </a:t>
            </a:r>
            <a:r>
              <a:rPr lang="pl-PL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vrijednosti </a:t>
            </a:r>
            <a:r>
              <a:rPr lang="pl-PL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hr-H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eličina populacije – 50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hr-H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roj ponavljanja – 10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uvjeti zaustavljanja: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roj evaluacija – 5 000 000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roj generacija – 100 000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roj generacija bez napretka – 50 000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rijednost dobrote (fitnessa) –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436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52083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FloatingPoint, broj evaluacija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1" y="1300312"/>
            <a:ext cx="7944177" cy="499784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957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563" y="222069"/>
            <a:ext cx="7543800" cy="849087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Binary, broj evaluacija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72" y="1279910"/>
            <a:ext cx="8094855" cy="504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649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Usporedba Binary i FloatingPoint za k = 64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1737361"/>
            <a:ext cx="7455923" cy="47224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317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Usporedba Binary i FloatingPoint za k = 256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16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80" y="1666945"/>
            <a:ext cx="7450879" cy="4792841"/>
          </a:xfrm>
        </p:spPr>
      </p:pic>
    </p:spTree>
    <p:extLst>
      <p:ext uri="{BB962C8B-B14F-4D97-AF65-F5344CB8AC3E}">
        <p14:creationId xmlns:p14="http://schemas.microsoft.com/office/powerpoint/2010/main" val="11567730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Usporedba Binary i FloatingPoint za k = 512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1632857"/>
            <a:ext cx="7640238" cy="4657112"/>
          </a:xfrm>
        </p:spPr>
      </p:pic>
    </p:spTree>
    <p:extLst>
      <p:ext uri="{BB962C8B-B14F-4D97-AF65-F5344CB8AC3E}">
        <p14:creationId xmlns:p14="http://schemas.microsoft.com/office/powerpoint/2010/main" val="11275265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IntGenotype</a:t>
            </a: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genotip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algoritmom RW 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program nije dosegao najmanji </a:t>
            </a:r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fitness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18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95" y="2328053"/>
            <a:ext cx="6384763" cy="39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5629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Zaključak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korisni </a:t>
            </a:r>
            <a:r>
              <a:rPr lang="hr-HR" dirty="0">
                <a:solidFill>
                  <a:schemeClr val="tx1"/>
                </a:solidFill>
              </a:rPr>
              <a:t>su u kriptografiji jer im je izrada brza i </a:t>
            </a:r>
            <a:r>
              <a:rPr lang="hr-HR" dirty="0" smtClean="0">
                <a:solidFill>
                  <a:schemeClr val="tx1"/>
                </a:solidFill>
              </a:rPr>
              <a:t>jednostavna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n</a:t>
            </a:r>
            <a:r>
              <a:rPr lang="hr-HR" dirty="0" smtClean="0">
                <a:solidFill>
                  <a:schemeClr val="tx1"/>
                </a:solidFill>
              </a:rPr>
              <a:t>e zahtjevaju memoriju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k</a:t>
            </a:r>
            <a:r>
              <a:rPr lang="hr-HR" dirty="0" smtClean="0">
                <a:solidFill>
                  <a:schemeClr val="tx1"/>
                </a:solidFill>
              </a:rPr>
              <a:t>oriste se u svakodnevnom životu – pametne kartice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n</a:t>
            </a:r>
            <a:r>
              <a:rPr lang="hr-HR" dirty="0" smtClean="0">
                <a:solidFill>
                  <a:schemeClr val="tx1"/>
                </a:solidFill>
              </a:rPr>
              <a:t>isu u potpunosti otporni na napade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a</a:t>
            </a:r>
            <a:r>
              <a:rPr lang="hr-HR" dirty="0" smtClean="0">
                <a:solidFill>
                  <a:schemeClr val="tx1"/>
                </a:solidFill>
              </a:rPr>
              <a:t>lgoritmi SST i RW uspješni su bili s genotipima </a:t>
            </a:r>
            <a:r>
              <a:rPr lang="hr-HR" i="1" dirty="0">
                <a:solidFill>
                  <a:schemeClr val="tx1"/>
                </a:solidFill>
              </a:rPr>
              <a:t>FloatingPoint</a:t>
            </a:r>
            <a:r>
              <a:rPr lang="hr-HR" dirty="0">
                <a:solidFill>
                  <a:schemeClr val="tx1"/>
                </a:solidFill>
              </a:rPr>
              <a:t> i </a:t>
            </a:r>
            <a:r>
              <a:rPr lang="hr-HR" i="1" dirty="0" smtClean="0">
                <a:solidFill>
                  <a:schemeClr val="tx1"/>
                </a:solidFill>
              </a:rPr>
              <a:t>Binary</a:t>
            </a:r>
            <a:endParaRPr lang="hr-H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r-HR" i="1" dirty="0">
                <a:solidFill>
                  <a:schemeClr val="tx1"/>
                </a:solidFill>
              </a:rPr>
              <a:t>IntGenotype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pokazao se lošijim – nije dosegnuo minimalnu vrijednost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i="1" dirty="0">
                <a:solidFill>
                  <a:schemeClr val="tx1"/>
                </a:solidFill>
              </a:rPr>
              <a:t>FloatingPoint</a:t>
            </a:r>
            <a:r>
              <a:rPr lang="hr-HR" dirty="0">
                <a:solidFill>
                  <a:schemeClr val="tx1"/>
                </a:solidFill>
              </a:rPr>
              <a:t> genotip </a:t>
            </a:r>
            <a:r>
              <a:rPr lang="hr-HR" dirty="0" smtClean="0">
                <a:solidFill>
                  <a:schemeClr val="tx1"/>
                </a:solidFill>
              </a:rPr>
              <a:t>većinom brže konvergirao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RW </a:t>
            </a:r>
            <a:r>
              <a:rPr lang="hr-HR" dirty="0">
                <a:solidFill>
                  <a:schemeClr val="tx1"/>
                </a:solidFill>
              </a:rPr>
              <a:t>je u manje evaluacija dosegnuo optimum s oba </a:t>
            </a:r>
            <a:r>
              <a:rPr lang="hr-HR" dirty="0" smtClean="0">
                <a:solidFill>
                  <a:schemeClr val="tx1"/>
                </a:solidFill>
              </a:rPr>
              <a:t>genotipa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t</a:t>
            </a:r>
            <a:r>
              <a:rPr lang="hr-HR" dirty="0" smtClean="0">
                <a:solidFill>
                  <a:schemeClr val="tx1"/>
                </a:solidFill>
              </a:rPr>
              <a:t>rebalo bi isprobati ostale dostupne algoritme – hibridne algoritme</a:t>
            </a:r>
            <a:r>
              <a:rPr lang="hr-HR" dirty="0">
                <a:solidFill>
                  <a:schemeClr val="tx1"/>
                </a:solidFill>
              </a:rPr>
              <a:t>, </a:t>
            </a:r>
            <a:r>
              <a:rPr lang="hr-HR" dirty="0" smtClean="0">
                <a:solidFill>
                  <a:schemeClr val="tx1"/>
                </a:solidFill>
              </a:rPr>
              <a:t>CMA-ES itd.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19</a:t>
            </a:fld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4345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Physical unclonable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f</a:t>
            </a:r>
            <a:r>
              <a:rPr lang="hr-HR" dirty="0" smtClean="0">
                <a:solidFill>
                  <a:schemeClr val="tx1"/>
                </a:solidFill>
              </a:rPr>
              <a:t>izički ostvarene, jednostavna izrada, teško „klonirati”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i="1" dirty="0" smtClean="0">
                <a:solidFill>
                  <a:schemeClr val="tx1"/>
                </a:solidFill>
              </a:rPr>
              <a:t>challenge-response</a:t>
            </a:r>
            <a:r>
              <a:rPr lang="hr-HR" dirty="0" smtClean="0">
                <a:solidFill>
                  <a:schemeClr val="tx1"/>
                </a:solidFill>
              </a:rPr>
              <a:t> ovjera autentičnosti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reakcija </a:t>
            </a:r>
            <a:r>
              <a:rPr lang="hr-HR" dirty="0">
                <a:solidFill>
                  <a:schemeClr val="tx1"/>
                </a:solidFill>
              </a:rPr>
              <a:t>(izlaz) uređaja – nepredvidljiva, ali </a:t>
            </a:r>
            <a:r>
              <a:rPr lang="hr-HR" dirty="0" smtClean="0">
                <a:solidFill>
                  <a:schemeClr val="tx1"/>
                </a:solidFill>
              </a:rPr>
              <a:t>ponavljajuća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ne </a:t>
            </a:r>
            <a:r>
              <a:rPr lang="hr-HR" dirty="0">
                <a:solidFill>
                  <a:schemeClr val="tx1"/>
                </a:solidFill>
              </a:rPr>
              <a:t>zahtjevaju pohranjivanje tablica s odgovorima na sve moguće </a:t>
            </a:r>
            <a:r>
              <a:rPr lang="hr-HR" dirty="0" smtClean="0">
                <a:solidFill>
                  <a:schemeClr val="tx1"/>
                </a:solidFill>
              </a:rPr>
              <a:t>ulaze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u</a:t>
            </a:r>
            <a:r>
              <a:rPr lang="hr-HR" dirty="0" smtClean="0">
                <a:solidFill>
                  <a:schemeClr val="tx1"/>
                </a:solidFill>
              </a:rPr>
              <a:t>potreba: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jedinstveni uređaji za identifikacije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siguran generator ključeva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 smtClean="0">
                <a:solidFill>
                  <a:schemeClr val="tx1"/>
                </a:solidFill>
              </a:rPr>
              <a:t>za </a:t>
            </a:r>
            <a:r>
              <a:rPr lang="hr-HR" dirty="0">
                <a:solidFill>
                  <a:schemeClr val="tx1"/>
                </a:solidFill>
              </a:rPr>
              <a:t>pohranu </a:t>
            </a:r>
            <a:r>
              <a:rPr lang="hr-HR" dirty="0" smtClean="0">
                <a:solidFill>
                  <a:schemeClr val="tx1"/>
                </a:solidFill>
              </a:rPr>
              <a:t>ključeva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2</a:t>
            </a:fld>
            <a:endParaRPr lang="hr-HR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703" y="4989868"/>
            <a:ext cx="2716025" cy="17584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809" y="3691725"/>
            <a:ext cx="3749888" cy="2472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841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Tipovi PUF-ova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eksplicitno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veća je otpornost na varijacije u okolini (</a:t>
            </a:r>
            <a:r>
              <a:rPr lang="hr-HR" dirty="0" smtClean="0">
                <a:solidFill>
                  <a:schemeClr val="tx1"/>
                </a:solidFill>
              </a:rPr>
              <a:t>temeratura </a:t>
            </a:r>
            <a:r>
              <a:rPr lang="hr-HR" dirty="0">
                <a:solidFill>
                  <a:schemeClr val="tx1"/>
                </a:solidFill>
              </a:rPr>
              <a:t>i slično) </a:t>
            </a:r>
            <a:endParaRPr lang="hr-H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direktna kontrola, optimizacija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optički PUF-ovi (Optical PUF</a:t>
            </a:r>
            <a:r>
              <a:rPr lang="hr-HR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PUF-ovi </a:t>
            </a:r>
            <a:r>
              <a:rPr lang="hr-HR" dirty="0">
                <a:solidFill>
                  <a:schemeClr val="tx1"/>
                </a:solidFill>
              </a:rPr>
              <a:t>s prevlakom (Coating PUF)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 IMPLICITNO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oslanja se na varijacije </a:t>
            </a:r>
            <a:r>
              <a:rPr lang="hr-HR" dirty="0">
                <a:solidFill>
                  <a:schemeClr val="tx1"/>
                </a:solidFill>
              </a:rPr>
              <a:t>u </a:t>
            </a:r>
            <a:r>
              <a:rPr lang="hr-HR" dirty="0" smtClean="0">
                <a:solidFill>
                  <a:schemeClr val="tx1"/>
                </a:solidFill>
              </a:rPr>
              <a:t>proizvodnji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PUF-ovi na osnovi kašnjenja (Delay </a:t>
            </a:r>
            <a:r>
              <a:rPr lang="hr-HR" dirty="0" smtClean="0">
                <a:solidFill>
                  <a:schemeClr val="tx1"/>
                </a:solidFill>
              </a:rPr>
              <a:t>PUF)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SRAM PUF-ovi – inicijalizacija ćelija SRAM-a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Bistable </a:t>
            </a:r>
            <a:r>
              <a:rPr lang="hr-HR" dirty="0">
                <a:solidFill>
                  <a:schemeClr val="tx1"/>
                </a:solidFill>
              </a:rPr>
              <a:t>Ring </a:t>
            </a:r>
            <a:r>
              <a:rPr lang="hr-HR" dirty="0" smtClean="0">
                <a:solidFill>
                  <a:schemeClr val="tx1"/>
                </a:solidFill>
              </a:rPr>
              <a:t>PUF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Magnetic PUF i </a:t>
            </a:r>
            <a:r>
              <a:rPr lang="hr-HR" dirty="0">
                <a:solidFill>
                  <a:schemeClr val="tx1"/>
                </a:solidFill>
              </a:rPr>
              <a:t>drugi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3</a:t>
            </a:fld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173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Delay PUF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/>
                </a:solidFill>
              </a:rPr>
              <a:t>o</a:t>
            </a:r>
            <a:r>
              <a:rPr lang="hr-HR" dirty="0" smtClean="0">
                <a:solidFill>
                  <a:schemeClr val="tx1"/>
                </a:solidFill>
              </a:rPr>
              <a:t>snovni princip – usporedba </a:t>
            </a:r>
            <a:r>
              <a:rPr lang="hr-HR" dirty="0">
                <a:solidFill>
                  <a:schemeClr val="tx1"/>
                </a:solidFill>
              </a:rPr>
              <a:t>parova strukturno jednakih elemenata i mjerenje razlika u </a:t>
            </a:r>
            <a:r>
              <a:rPr lang="hr-HR" dirty="0" smtClean="0">
                <a:solidFill>
                  <a:schemeClr val="tx1"/>
                </a:solidFill>
              </a:rPr>
              <a:t>kašnjenjima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/>
                </a:solidFill>
              </a:rPr>
              <a:t>različite arhitekture: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Arbiter </a:t>
            </a:r>
            <a:r>
              <a:rPr lang="hr-HR" dirty="0" smtClean="0">
                <a:solidFill>
                  <a:schemeClr val="tx1"/>
                </a:solidFill>
              </a:rPr>
              <a:t>PUF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Ring Oscillator </a:t>
            </a:r>
            <a:r>
              <a:rPr lang="hr-HR" dirty="0" smtClean="0">
                <a:solidFill>
                  <a:schemeClr val="tx1"/>
                </a:solidFill>
              </a:rPr>
              <a:t>PUF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Butterfly </a:t>
            </a:r>
            <a:r>
              <a:rPr lang="hr-HR" dirty="0" smtClean="0">
                <a:solidFill>
                  <a:schemeClr val="tx1"/>
                </a:solidFill>
              </a:rPr>
              <a:t>PUF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4</a:t>
            </a:fld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065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solidFill>
                  <a:schemeClr val="tx1"/>
                </a:solidFill>
              </a:rPr>
              <a:t>Arbiter </a:t>
            </a:r>
            <a:r>
              <a:rPr lang="hr-HR" dirty="0">
                <a:solidFill>
                  <a:schemeClr val="tx1"/>
                </a:solidFill>
              </a:rPr>
              <a:t>PUF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hr-HR" i="1" dirty="0" smtClean="0">
                    <a:solidFill>
                      <a:schemeClr val="tx1"/>
                    </a:solidFill>
                  </a:rPr>
                  <a:t>k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 </a:t>
                </a:r>
                <a:r>
                  <a:rPr lang="hr-HR" dirty="0">
                    <a:solidFill>
                      <a:schemeClr val="tx1"/>
                    </a:solidFill>
                  </a:rPr>
                  <a:t>razina kašnjenja (</a:t>
                </a:r>
                <a:r>
                  <a:rPr lang="hr-HR" i="1" dirty="0">
                    <a:solidFill>
                      <a:schemeClr val="tx1"/>
                    </a:solidFill>
                  </a:rPr>
                  <a:t>delay </a:t>
                </a:r>
                <a:r>
                  <a:rPr lang="hr-HR" i="1" dirty="0" smtClean="0">
                    <a:solidFill>
                      <a:schemeClr val="tx1"/>
                    </a:solidFill>
                  </a:rPr>
                  <a:t>stages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 različitih puteva</a:t>
                </a:r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 smtClean="0">
                    <a:solidFill>
                      <a:schemeClr val="tx1"/>
                    </a:solidFill>
                  </a:rPr>
                  <a:t>jedna razina – dva </a:t>
                </a:r>
                <a:r>
                  <a:rPr lang="hr-HR" dirty="0">
                    <a:solidFill>
                      <a:schemeClr val="tx1"/>
                    </a:solidFill>
                  </a:rPr>
                  <a:t>2-bitna multipleksora </a:t>
                </a:r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>
                    <a:solidFill>
                      <a:schemeClr val="tx1"/>
                    </a:solidFill>
                  </a:rPr>
                  <a:t>o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čekivano: kašnjenje identično, no u praksi nije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i="1" dirty="0" smtClean="0">
                    <a:solidFill>
                      <a:schemeClr val="tx1"/>
                    </a:solidFill>
                  </a:rPr>
                  <a:t>Arbiter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 </a:t>
                </a:r>
                <a:r>
                  <a:rPr lang="hr-HR" dirty="0">
                    <a:solidFill>
                      <a:schemeClr val="tx1"/>
                    </a:solidFill>
                  </a:rPr>
                  <a:t>(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sudac) – odlučuje </a:t>
                </a:r>
                <a:r>
                  <a:rPr lang="hr-HR" dirty="0">
                    <a:solidFill>
                      <a:schemeClr val="tx1"/>
                    </a:solidFill>
                  </a:rPr>
                  <a:t>koji je signal bio brži, gornji ili 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donji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hr-HR" dirty="0" smtClean="0">
                    <a:solidFill>
                      <a:schemeClr val="tx1"/>
                    </a:solidFill>
                  </a:rPr>
                  <a:t> – zamjena signala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hr-HR" dirty="0" smtClean="0">
                    <a:solidFill>
                      <a:schemeClr val="tx1"/>
                    </a:solidFill>
                  </a:rPr>
                  <a:t> – nema </a:t>
                </a:r>
                <a:r>
                  <a:rPr lang="hr-HR" dirty="0">
                    <a:solidFill>
                      <a:schemeClr val="tx1"/>
                    </a:solidFill>
                  </a:rPr>
                  <a:t>zamjene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hr-H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39" t="-151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5</a:t>
            </a:fld>
            <a:endParaRPr lang="hr-HR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577" y="3717390"/>
            <a:ext cx="4508183" cy="274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682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3390" y="451105"/>
            <a:ext cx="8655809" cy="233563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problem: može se simulirati programski, pa se parametri za programski model mogu aproksimirati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povećanje otpornosti: dodavanje nelinearnih elemenata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uobičajeno XOR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-XOR PUF: </a:t>
            </a:r>
            <a:r>
              <a:rPr lang="hr-HR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Arbiter PUF-ova čiji izlazi ulaze u XOR</a:t>
            </a:r>
          </a:p>
          <a:p>
            <a:pPr>
              <a:buFont typeface="Wingdings" panose="05000000000000000000" pitchFamily="2" charset="2"/>
              <a:buChar char="q"/>
            </a:pPr>
            <a:endParaRPr lang="hr-H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722" y="2697688"/>
            <a:ext cx="6062364" cy="403767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83390" y="1982054"/>
            <a:ext cx="8046209" cy="120352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2781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Programski model Arbiter PUF-a</a:t>
            </a:r>
            <a:endParaRPr lang="hr-HR" sz="4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razlika je kašnjenja za </a:t>
                </a:r>
                <a:r>
                  <a:rPr lang="hr-HR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challenge</a:t>
                </a:r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bit 1, 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za </a:t>
                </a:r>
                <a:r>
                  <a:rPr lang="hr-HR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challenge</a:t>
                </a:r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bit 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0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modelira se vektorom kašnjenja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  <m:r>
                      <a:rPr lang="hr-HR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hr-HR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</a:t>
                </a:r>
                <a:r>
                  <a:rPr lang="hr-HR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k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razina</a:t>
                </a:r>
                <a:endParaRPr lang="hr-HR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39" t="-151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4879708"/>
                  </p:ext>
                </p:extLst>
              </p:nvPr>
            </p:nvGraphicFramePr>
            <p:xfrm>
              <a:off x="1215390" y="3184974"/>
              <a:ext cx="6701963" cy="225546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93710">
                      <a:extLst>
                        <a:ext uri="{9D8B030D-6E8A-4147-A177-3AD203B41FA5}">
                          <a16:colId xmlns:a16="http://schemas.microsoft.com/office/drawing/2014/main" val="3935500260"/>
                        </a:ext>
                      </a:extLst>
                    </a:gridCol>
                    <a:gridCol w="808253">
                      <a:extLst>
                        <a:ext uri="{9D8B030D-6E8A-4147-A177-3AD203B41FA5}">
                          <a16:colId xmlns:a16="http://schemas.microsoft.com/office/drawing/2014/main" val="1915539504"/>
                        </a:ext>
                      </a:extLst>
                    </a:gridCol>
                  </a:tblGrid>
                  <a:tr h="76132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0,1 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 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1, 1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20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20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46130367"/>
                      </a:ext>
                    </a:extLst>
                  </a:tr>
                  <a:tr h="76132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0,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−1 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1, 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0,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1,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𝑧𝑎</m:t>
                                </m:r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2≤</m:t>
                                </m:r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≤</m:t>
                                </m:r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hr-HR" sz="20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20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36630587"/>
                      </a:ext>
                    </a:extLst>
                  </a:tr>
                  <a:tr h="73281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+1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0, 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hr-HR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𝛿</m:t>
                                    </m:r>
                                  </m:e>
                                  <m:sub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1, </m:t>
                                    </m:r>
                                    <m:r>
                                      <a:rPr lang="hr-HR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20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20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820949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4879708"/>
                  </p:ext>
                </p:extLst>
              </p:nvPr>
            </p:nvGraphicFramePr>
            <p:xfrm>
              <a:off x="1215390" y="3184974"/>
              <a:ext cx="6701963" cy="225546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93710">
                      <a:extLst>
                        <a:ext uri="{9D8B030D-6E8A-4147-A177-3AD203B41FA5}">
                          <a16:colId xmlns:a16="http://schemas.microsoft.com/office/drawing/2014/main" val="3935500260"/>
                        </a:ext>
                      </a:extLst>
                    </a:gridCol>
                    <a:gridCol w="808253">
                      <a:extLst>
                        <a:ext uri="{9D8B030D-6E8A-4147-A177-3AD203B41FA5}">
                          <a16:colId xmlns:a16="http://schemas.microsoft.com/office/drawing/2014/main" val="1915539504"/>
                        </a:ext>
                      </a:extLst>
                    </a:gridCol>
                  </a:tblGrid>
                  <a:tr h="761323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r="-13754" b="-1968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20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46130367"/>
                      </a:ext>
                    </a:extLst>
                  </a:tr>
                  <a:tr h="761323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t="-100000" r="-13754" b="-968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20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(2)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36630587"/>
                      </a:ext>
                    </a:extLst>
                  </a:tr>
                  <a:tr h="732818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t="-206612" r="-13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20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(3)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820949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76108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6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Programski model Arbiter PUF-a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2959" y="1845734"/>
                <a:ext cx="7543801" cy="854609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r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azlika kašnjenja </a:t>
                </a:r>
                <a14:m>
                  <m:oMath xmlns:m="http://schemas.openxmlformats.org/officeDocument/2006/math">
                    <m:r>
                      <a:rPr lang="hr-HR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𝛥</m:t>
                    </m:r>
                    <m:r>
                      <a:rPr lang="hr-HR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– skalarni produkt vektora </a:t>
                </a:r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kašnjenja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i svojstvenog vektora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acc>
                  </m:oMath>
                </a14:m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: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hr-HR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2959" y="1845734"/>
                <a:ext cx="7543801" cy="854609"/>
              </a:xfrm>
              <a:blipFill>
                <a:blip r:embed="rId2"/>
                <a:stretch>
                  <a:fillRect l="-1939" t="-785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fld>
            <a:endParaRPr lang="hr-H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0803839"/>
                  </p:ext>
                </p:extLst>
              </p:nvPr>
            </p:nvGraphicFramePr>
            <p:xfrm>
              <a:off x="822959" y="2554266"/>
              <a:ext cx="6602385" cy="147246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06142">
                      <a:extLst>
                        <a:ext uri="{9D8B030D-6E8A-4147-A177-3AD203B41FA5}">
                          <a16:colId xmlns:a16="http://schemas.microsoft.com/office/drawing/2014/main" val="2954476973"/>
                        </a:ext>
                      </a:extLst>
                    </a:gridCol>
                    <a:gridCol w="796243">
                      <a:extLst>
                        <a:ext uri="{9D8B030D-6E8A-4147-A177-3AD203B41FA5}">
                          <a16:colId xmlns:a16="http://schemas.microsoft.com/office/drawing/2014/main" val="3820991940"/>
                        </a:ext>
                      </a:extLst>
                    </a:gridCol>
                  </a:tblGrid>
                  <a:tr h="55463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sz="18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𝛥</m:t>
                                </m:r>
                                <m:r>
                                  <a:rPr lang="hr-HR" sz="18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𝐷</m:t>
                                </m:r>
                                <m:r>
                                  <a:rPr lang="hr-HR" sz="18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sSup>
                                  <m:sSupPr>
                                    <m:ctrlP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𝜔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  <m:acc>
                                  <m:accPr>
                                    <m:chr m:val="⃗"/>
                                    <m:ctrlP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𝜙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hr-HR" sz="1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92243243"/>
                      </a:ext>
                    </a:extLst>
                  </a:tr>
                  <a:tr h="83394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r-HR" sz="18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  <m:r>
                                  <a:rPr lang="hr-HR" sz="18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1, </m:t>
                                        </m:r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𝛥</m:t>
                                        </m:r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𝐷</m:t>
                                        </m:r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 &lt;0</m:t>
                                        </m:r>
                                      </m:e>
                                      <m:e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0, </m:t>
                                        </m:r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𝛥</m:t>
                                        </m:r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𝐷</m:t>
                                        </m:r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&gt;0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hr-HR" sz="1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465820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0803839"/>
                  </p:ext>
                </p:extLst>
              </p:nvPr>
            </p:nvGraphicFramePr>
            <p:xfrm>
              <a:off x="822959" y="2554266"/>
              <a:ext cx="6602385" cy="147246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06142">
                      <a:extLst>
                        <a:ext uri="{9D8B030D-6E8A-4147-A177-3AD203B41FA5}">
                          <a16:colId xmlns:a16="http://schemas.microsoft.com/office/drawing/2014/main" val="2954476973"/>
                        </a:ext>
                      </a:extLst>
                    </a:gridCol>
                    <a:gridCol w="796243">
                      <a:extLst>
                        <a:ext uri="{9D8B030D-6E8A-4147-A177-3AD203B41FA5}">
                          <a16:colId xmlns:a16="http://schemas.microsoft.com/office/drawing/2014/main" val="3820991940"/>
                        </a:ext>
                      </a:extLst>
                    </a:gridCol>
                  </a:tblGrid>
                  <a:tr h="554635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105" r="-13732" b="-1659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(4)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92243243"/>
                      </a:ext>
                    </a:extLst>
                  </a:tr>
                  <a:tr h="917829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105" t="-60265" r="-13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465820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84224" y="4152760"/>
                <a:ext cx="7543801" cy="854609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vojstveni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acc>
                  </m:oMath>
                </a14:m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dobije se iz ulaznog vektora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hr-H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(</a:t>
                </a:r>
                <a:r>
                  <a:rPr lang="hr-HR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challenge vector</a:t>
                </a:r>
                <a:r>
                  <a:rPr lang="hr-HR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):</a:t>
                </a:r>
                <a:endParaRPr lang="hr-HR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4" y="4152760"/>
                <a:ext cx="7543801" cy="854609"/>
              </a:xfrm>
              <a:prstGeom prst="rect">
                <a:avLst/>
              </a:prstGeom>
              <a:blipFill>
                <a:blip r:embed="rId4"/>
                <a:stretch>
                  <a:fillRect l="-1940" t="-785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1870663"/>
                  </p:ext>
                </p:extLst>
              </p:nvPr>
            </p:nvGraphicFramePr>
            <p:xfrm>
              <a:off x="1042902" y="4580064"/>
              <a:ext cx="6382442" cy="163527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612724">
                      <a:extLst>
                        <a:ext uri="{9D8B030D-6E8A-4147-A177-3AD203B41FA5}">
                          <a16:colId xmlns:a16="http://schemas.microsoft.com/office/drawing/2014/main" val="3599474890"/>
                        </a:ext>
                      </a:extLst>
                    </a:gridCol>
                    <a:gridCol w="769718">
                      <a:extLst>
                        <a:ext uri="{9D8B030D-6E8A-4147-A177-3AD203B41FA5}">
                          <a16:colId xmlns:a16="http://schemas.microsoft.com/office/drawing/2014/main" val="1405986675"/>
                        </a:ext>
                      </a:extLst>
                    </a:gridCol>
                  </a:tblGrid>
                  <a:tr h="89678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 </m:t>
                                </m:r>
                                <m:nary>
                                  <m:naryPr>
                                    <m:chr m:val="∏"/>
                                    <m:limLoc m:val="undOvr"/>
                                    <m:ctrlP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𝑙</m:t>
                                    </m:r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=</m:t>
                                    </m:r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hr-HR" sz="1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(−1)</m:t>
                                        </m:r>
                                      </m:e>
                                      <m:sup>
                                        <m:sSub>
                                          <m:sSubPr>
                                            <m:ctrlPr>
                                              <a:rPr lang="hr-HR" sz="1800" i="1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hr-HR" sz="1800" i="1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b>
                                            <m:r>
                                              <a:rPr lang="hr-HR" sz="1800" i="1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𝑙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nary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𝑧𝑎</m:t>
                                </m:r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1 ≤</m:t>
                                </m:r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 ≤</m:t>
                                </m:r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hr-HR" sz="1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29765953"/>
                      </a:ext>
                    </a:extLst>
                  </a:tr>
                  <a:tr h="46979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hr-HR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+1</m:t>
                                    </m:r>
                                  </m:sub>
                                </m:sSub>
                                <m:r>
                                  <a:rPr lang="hr-HR" sz="1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hr-HR" sz="18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41035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1870663"/>
                  </p:ext>
                </p:extLst>
              </p:nvPr>
            </p:nvGraphicFramePr>
            <p:xfrm>
              <a:off x="1042902" y="4580064"/>
              <a:ext cx="6382442" cy="163527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612724">
                      <a:extLst>
                        <a:ext uri="{9D8B030D-6E8A-4147-A177-3AD203B41FA5}">
                          <a16:colId xmlns:a16="http://schemas.microsoft.com/office/drawing/2014/main" val="3599474890"/>
                        </a:ext>
                      </a:extLst>
                    </a:gridCol>
                    <a:gridCol w="769718">
                      <a:extLst>
                        <a:ext uri="{9D8B030D-6E8A-4147-A177-3AD203B41FA5}">
                          <a16:colId xmlns:a16="http://schemas.microsoft.com/office/drawing/2014/main" val="1405986675"/>
                        </a:ext>
                      </a:extLst>
                    </a:gridCol>
                  </a:tblGrid>
                  <a:tr h="1165479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5"/>
                          <a:stretch>
                            <a:fillRect r="-13666" b="-47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(6)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29765953"/>
                      </a:ext>
                    </a:extLst>
                  </a:tr>
                  <a:tr h="469792"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5"/>
                          <a:stretch>
                            <a:fillRect t="-249351" r="-13666" b="-19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</a:pPr>
                          <a:r>
                            <a:rPr lang="hr-HR" sz="18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(7)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410359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820884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Primjer</a:t>
            </a:r>
            <a:endParaRPr lang="hr-H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 smtClean="0">
                    <a:solidFill>
                      <a:schemeClr val="tx1"/>
                    </a:solidFill>
                  </a:rPr>
                  <a:t>ulaz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=[1 0 1 1]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</a:rPr>
                  <a:t>, k = 4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hr-HR" dirty="0" smtClean="0">
                    <a:solidFill>
                      <a:schemeClr val="tx1"/>
                    </a:solidFill>
                  </a:rPr>
                  <a:t>svojstveni </a:t>
                </a:r>
                <a:r>
                  <a:rPr lang="hr-HR" dirty="0">
                    <a:solidFill>
                      <a:schemeClr val="tx1"/>
                    </a:solidFill>
                  </a:rPr>
                  <a:t>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acc>
                  </m:oMath>
                </a14:m>
                <a:r>
                  <a:rPr lang="hr-HR" dirty="0" smtClean="0">
                    <a:solidFill>
                      <a:schemeClr val="tx1"/>
                    </a:solidFill>
                  </a:rPr>
                  <a:t> = ?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hr-H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nary>
                      <m:naryPr>
                        <m:chr m:val="∏"/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= 1</m:t>
                        </m:r>
                      </m:sub>
                      <m: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sSub>
                              <m:sSub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</m:sup>
                        </m:s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∙ </m:t>
                        </m:r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∙ </m:t>
                        </m:r>
                        <m:sSup>
                          <m:sSupPr>
                            <m:ctrlP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r-H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hr-H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nary>
                  </m:oMath>
                </a14:m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nary>
                      <m:naryPr>
                        <m:chr m:val="∏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=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</m:sup>
                        </m:sSup>
                        <m: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∙ 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∙ 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r-H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nary>
                  </m:oMath>
                </a14:m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nary>
                      <m:naryPr>
                        <m:chr m:val="∏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=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  <m: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∙ 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r-H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nary>
                  </m:oMath>
                </a14:m>
                <a:endParaRPr lang="hr-HR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nary>
                      <m:naryPr>
                        <m:chr m:val="∏"/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=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  <m: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r-H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hr-H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nary>
                  </m:oMath>
                </a14:m>
                <a:endParaRPr lang="hr-HR" dirty="0" smtClean="0">
                  <a:solidFill>
                    <a:schemeClr val="tx1"/>
                  </a:solidFill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r-H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b>
                    </m:sSub>
                    <m:r>
                      <a:rPr lang="hr-HR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hr-HR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hr-HR" b="1" dirty="0" smtClean="0">
                  <a:solidFill>
                    <a:schemeClr val="tx1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:r>
                  <a:rPr lang="hr-HR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hr-HR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800" b="1" i="1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𝝓</m:t>
                        </m:r>
                      </m:e>
                    </m:acc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=[−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hr-HR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hr-HR" sz="28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hr-HR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39" t="-257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17EE-B741-4259-9FAB-8F70D4B729AE}" type="slidenum">
              <a:rPr lang="hr-HR" smtClean="0">
                <a:solidFill>
                  <a:schemeClr val="tx1"/>
                </a:solidFill>
              </a:rPr>
              <a:t>9</a:t>
            </a:fld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6347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533</TotalTime>
  <Words>465</Words>
  <Application>Microsoft Office PowerPoint</Application>
  <PresentationFormat>On-screen Show (4:3)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Corbel</vt:lpstr>
      <vt:lpstr>Times New Roman</vt:lpstr>
      <vt:lpstr>Wingdings</vt:lpstr>
      <vt:lpstr>Retrospect</vt:lpstr>
      <vt:lpstr>Physical unclonable functions (PUF)</vt:lpstr>
      <vt:lpstr>Physical unclonable functions </vt:lpstr>
      <vt:lpstr>Tipovi PUF-ova</vt:lpstr>
      <vt:lpstr>Delay PUF</vt:lpstr>
      <vt:lpstr>Arbiter PUF</vt:lpstr>
      <vt:lpstr>PowerPoint Presentation</vt:lpstr>
      <vt:lpstr>Programski model Arbiter PUF-a</vt:lpstr>
      <vt:lpstr>Programski model Arbiter PUF-a</vt:lpstr>
      <vt:lpstr>Primjer</vt:lpstr>
      <vt:lpstr>Primjer</vt:lpstr>
      <vt:lpstr>Evolutionary Computation Framework (ECF)</vt:lpstr>
      <vt:lpstr>Rezultati</vt:lpstr>
      <vt:lpstr>FloatingPoint, broj evaluacija</vt:lpstr>
      <vt:lpstr>Binary, broj evaluacija</vt:lpstr>
      <vt:lpstr>Usporedba Binary i FloatingPoint za k = 64</vt:lpstr>
      <vt:lpstr>Usporedba Binary i FloatingPoint za k = 256</vt:lpstr>
      <vt:lpstr>Usporedba Binary i FloatingPoint za k = 512</vt:lpstr>
      <vt:lpstr>IntGenotype genotip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unclonable functions (PUF)</dc:title>
  <dc:creator>Marina Krček</dc:creator>
  <cp:lastModifiedBy>Marina Krček</cp:lastModifiedBy>
  <cp:revision>49</cp:revision>
  <dcterms:created xsi:type="dcterms:W3CDTF">2016-06-02T06:47:28Z</dcterms:created>
  <dcterms:modified xsi:type="dcterms:W3CDTF">2016-06-06T13:55:09Z</dcterms:modified>
</cp:coreProperties>
</file>